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73" r:id="rId6"/>
    <p:sldId id="263" r:id="rId7"/>
    <p:sldId id="272" r:id="rId8"/>
    <p:sldId id="278" r:id="rId9"/>
    <p:sldId id="267" r:id="rId10"/>
    <p:sldId id="276" r:id="rId11"/>
    <p:sldId id="27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89" d="100"/>
          <a:sy n="89" d="100"/>
        </p:scale>
        <p:origin x="326"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62F59A-4679-44CD-9AAC-18D11746BB88}" type="datetimeFigureOut">
              <a:rPr lang="en-US" smtClean="0"/>
              <a:t>9/8/2015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75C35-4103-4F26-85FF-1E87E756B9E3}" type="slidenum">
              <a:rPr lang="en-US" smtClean="0"/>
              <a:t>‹#›</a:t>
            </a:fld>
            <a:endParaRPr lang="en-US"/>
          </a:p>
        </p:txBody>
      </p:sp>
    </p:spTree>
    <p:extLst>
      <p:ext uri="{BB962C8B-B14F-4D97-AF65-F5344CB8AC3E}">
        <p14:creationId xmlns:p14="http://schemas.microsoft.com/office/powerpoint/2010/main" val="28648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8CE322A-EACA-4218-ACDC-AA6B8792D046}" type="datetimeFigureOut">
              <a:rPr lang="en-US" smtClean="0"/>
              <a:t>9/8/2015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0B7C87ED-B7EB-4ACD-862B-A9E0DB3F8D2C}" type="slidenum">
              <a:rPr lang="en-US" smtClean="0"/>
              <a:t>‹#›</a:t>
            </a:fld>
            <a:endParaRPr lang="en-US"/>
          </a:p>
        </p:txBody>
      </p:sp>
    </p:spTree>
    <p:extLst>
      <p:ext uri="{BB962C8B-B14F-4D97-AF65-F5344CB8AC3E}">
        <p14:creationId xmlns:p14="http://schemas.microsoft.com/office/powerpoint/2010/main" val="3540496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CE322A-EACA-4218-ACDC-AA6B8792D046}"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B7C87ED-B7EB-4ACD-862B-A9E0DB3F8D2C}" type="slidenum">
              <a:rPr lang="en-US" smtClean="0"/>
              <a:t>‹#›</a:t>
            </a:fld>
            <a:endParaRPr lang="en-US"/>
          </a:p>
        </p:txBody>
      </p:sp>
    </p:spTree>
    <p:extLst>
      <p:ext uri="{BB962C8B-B14F-4D97-AF65-F5344CB8AC3E}">
        <p14:creationId xmlns:p14="http://schemas.microsoft.com/office/powerpoint/2010/main" val="2895311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CE322A-EACA-4218-ACDC-AA6B8792D046}"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B7C87ED-B7EB-4ACD-862B-A9E0DB3F8D2C}" type="slidenum">
              <a:rPr lang="en-US" smtClean="0"/>
              <a:t>‹#›</a:t>
            </a:fld>
            <a:endParaRPr lang="en-US"/>
          </a:p>
        </p:txBody>
      </p:sp>
    </p:spTree>
    <p:extLst>
      <p:ext uri="{BB962C8B-B14F-4D97-AF65-F5344CB8AC3E}">
        <p14:creationId xmlns:p14="http://schemas.microsoft.com/office/powerpoint/2010/main" val="2717824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CE322A-EACA-4218-ACDC-AA6B8792D046}"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B7C87ED-B7EB-4ACD-862B-A9E0DB3F8D2C}" type="slidenum">
              <a:rPr lang="en-US" smtClean="0"/>
              <a:t>‹#›</a:t>
            </a:fld>
            <a:endParaRPr lang="en-US"/>
          </a:p>
        </p:txBody>
      </p:sp>
    </p:spTree>
    <p:extLst>
      <p:ext uri="{BB962C8B-B14F-4D97-AF65-F5344CB8AC3E}">
        <p14:creationId xmlns:p14="http://schemas.microsoft.com/office/powerpoint/2010/main" val="941986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CE322A-EACA-4218-ACDC-AA6B8792D046}"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B7C87ED-B7EB-4ACD-862B-A9E0DB3F8D2C}" type="slidenum">
              <a:rPr lang="en-US" smtClean="0"/>
              <a:t>‹#›</a:t>
            </a:fld>
            <a:endParaRPr lang="en-US"/>
          </a:p>
        </p:txBody>
      </p:sp>
    </p:spTree>
    <p:extLst>
      <p:ext uri="{BB962C8B-B14F-4D97-AF65-F5344CB8AC3E}">
        <p14:creationId xmlns:p14="http://schemas.microsoft.com/office/powerpoint/2010/main" val="675203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8CE322A-EACA-4218-ACDC-AA6B8792D046}" type="datetimeFigureOut">
              <a:rPr lang="en-US" smtClean="0"/>
              <a:t>9/8/2015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7C87ED-B7EB-4ACD-862B-A9E0DB3F8D2C}" type="slidenum">
              <a:rPr lang="en-US" smtClean="0"/>
              <a:t>‹#›</a:t>
            </a:fld>
            <a:endParaRPr lang="en-US"/>
          </a:p>
        </p:txBody>
      </p:sp>
    </p:spTree>
    <p:extLst>
      <p:ext uri="{BB962C8B-B14F-4D97-AF65-F5344CB8AC3E}">
        <p14:creationId xmlns:p14="http://schemas.microsoft.com/office/powerpoint/2010/main" val="3982188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8CE322A-EACA-4218-ACDC-AA6B8792D046}" type="datetimeFigureOut">
              <a:rPr lang="en-US" smtClean="0"/>
              <a:t>9/8/2015</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0B7C87ED-B7EB-4ACD-862B-A9E0DB3F8D2C}" type="slidenum">
              <a:rPr lang="en-US" smtClean="0"/>
              <a:t>‹#›</a:t>
            </a:fld>
            <a:endParaRPr lang="en-US"/>
          </a:p>
        </p:txBody>
      </p:sp>
    </p:spTree>
    <p:extLst>
      <p:ext uri="{BB962C8B-B14F-4D97-AF65-F5344CB8AC3E}">
        <p14:creationId xmlns:p14="http://schemas.microsoft.com/office/powerpoint/2010/main" val="3750062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8CE322A-EACA-4218-ACDC-AA6B8792D046}"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C87ED-B7EB-4ACD-862B-A9E0DB3F8D2C}" type="slidenum">
              <a:rPr lang="en-US" smtClean="0"/>
              <a:t>‹#›</a:t>
            </a:fld>
            <a:endParaRPr lang="en-US"/>
          </a:p>
        </p:txBody>
      </p:sp>
    </p:spTree>
    <p:extLst>
      <p:ext uri="{BB962C8B-B14F-4D97-AF65-F5344CB8AC3E}">
        <p14:creationId xmlns:p14="http://schemas.microsoft.com/office/powerpoint/2010/main" val="721070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8CE322A-EACA-4218-ACDC-AA6B8792D046}"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B7C87ED-B7EB-4ACD-862B-A9E0DB3F8D2C}" type="slidenum">
              <a:rPr lang="en-US" smtClean="0"/>
              <a:t>‹#›</a:t>
            </a:fld>
            <a:endParaRPr lang="en-US"/>
          </a:p>
        </p:txBody>
      </p:sp>
    </p:spTree>
    <p:extLst>
      <p:ext uri="{BB962C8B-B14F-4D97-AF65-F5344CB8AC3E}">
        <p14:creationId xmlns:p14="http://schemas.microsoft.com/office/powerpoint/2010/main" val="2478099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CE322A-EACA-4218-ACDC-AA6B8792D046}"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C87ED-B7EB-4ACD-862B-A9E0DB3F8D2C}" type="slidenum">
              <a:rPr lang="en-US" smtClean="0"/>
              <a:t>‹#›</a:t>
            </a:fld>
            <a:endParaRPr lang="en-US"/>
          </a:p>
        </p:txBody>
      </p:sp>
    </p:spTree>
    <p:extLst>
      <p:ext uri="{BB962C8B-B14F-4D97-AF65-F5344CB8AC3E}">
        <p14:creationId xmlns:p14="http://schemas.microsoft.com/office/powerpoint/2010/main" val="3785067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CE322A-EACA-4218-ACDC-AA6B8792D046}"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B7C87ED-B7EB-4ACD-862B-A9E0DB3F8D2C}" type="slidenum">
              <a:rPr lang="en-US" smtClean="0"/>
              <a:t>‹#›</a:t>
            </a:fld>
            <a:endParaRPr lang="en-US"/>
          </a:p>
        </p:txBody>
      </p:sp>
    </p:spTree>
    <p:extLst>
      <p:ext uri="{BB962C8B-B14F-4D97-AF65-F5344CB8AC3E}">
        <p14:creationId xmlns:p14="http://schemas.microsoft.com/office/powerpoint/2010/main" val="1601398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CE322A-EACA-4218-ACDC-AA6B8792D046}"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7C87ED-B7EB-4ACD-862B-A9E0DB3F8D2C}" type="slidenum">
              <a:rPr lang="en-US" smtClean="0"/>
              <a:t>‹#›</a:t>
            </a:fld>
            <a:endParaRPr lang="en-US"/>
          </a:p>
        </p:txBody>
      </p:sp>
    </p:spTree>
    <p:extLst>
      <p:ext uri="{BB962C8B-B14F-4D97-AF65-F5344CB8AC3E}">
        <p14:creationId xmlns:p14="http://schemas.microsoft.com/office/powerpoint/2010/main" val="2814082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CE322A-EACA-4218-ACDC-AA6B8792D046}" type="datetimeFigureOut">
              <a:rPr lang="en-US" smtClean="0"/>
              <a:t>9/8/2015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7C87ED-B7EB-4ACD-862B-A9E0DB3F8D2C}" type="slidenum">
              <a:rPr lang="en-US" smtClean="0"/>
              <a:t>‹#›</a:t>
            </a:fld>
            <a:endParaRPr lang="en-US"/>
          </a:p>
        </p:txBody>
      </p:sp>
    </p:spTree>
    <p:extLst>
      <p:ext uri="{BB962C8B-B14F-4D97-AF65-F5344CB8AC3E}">
        <p14:creationId xmlns:p14="http://schemas.microsoft.com/office/powerpoint/2010/main" val="1948504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CE322A-EACA-4218-ACDC-AA6B8792D046}" type="datetimeFigureOut">
              <a:rPr lang="en-US" smtClean="0"/>
              <a:t>9/8/2015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7C87ED-B7EB-4ACD-862B-A9E0DB3F8D2C}" type="slidenum">
              <a:rPr lang="en-US" smtClean="0"/>
              <a:t>‹#›</a:t>
            </a:fld>
            <a:endParaRPr lang="en-US"/>
          </a:p>
        </p:txBody>
      </p:sp>
    </p:spTree>
    <p:extLst>
      <p:ext uri="{BB962C8B-B14F-4D97-AF65-F5344CB8AC3E}">
        <p14:creationId xmlns:p14="http://schemas.microsoft.com/office/powerpoint/2010/main" val="1446334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E322A-EACA-4218-ACDC-AA6B8792D046}" type="datetimeFigureOut">
              <a:rPr lang="en-US" smtClean="0"/>
              <a:t>9/8/2015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B7C87ED-B7EB-4ACD-862B-A9E0DB3F8D2C}" type="slidenum">
              <a:rPr lang="en-US" smtClean="0"/>
              <a:t>‹#›</a:t>
            </a:fld>
            <a:endParaRPr lang="en-US"/>
          </a:p>
        </p:txBody>
      </p:sp>
    </p:spTree>
    <p:extLst>
      <p:ext uri="{BB962C8B-B14F-4D97-AF65-F5344CB8AC3E}">
        <p14:creationId xmlns:p14="http://schemas.microsoft.com/office/powerpoint/2010/main" val="1096942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CE322A-EACA-4218-ACDC-AA6B8792D046}"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B7C87ED-B7EB-4ACD-862B-A9E0DB3F8D2C}" type="slidenum">
              <a:rPr lang="en-US" smtClean="0"/>
              <a:t>‹#›</a:t>
            </a:fld>
            <a:endParaRPr lang="en-US"/>
          </a:p>
        </p:txBody>
      </p:sp>
    </p:spTree>
    <p:extLst>
      <p:ext uri="{BB962C8B-B14F-4D97-AF65-F5344CB8AC3E}">
        <p14:creationId xmlns:p14="http://schemas.microsoft.com/office/powerpoint/2010/main" val="1346289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CE322A-EACA-4218-ACDC-AA6B8792D046}"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B7C87ED-B7EB-4ACD-862B-A9E0DB3F8D2C}" type="slidenum">
              <a:rPr lang="en-US" smtClean="0"/>
              <a:t>‹#›</a:t>
            </a:fld>
            <a:endParaRPr lang="en-US"/>
          </a:p>
        </p:txBody>
      </p:sp>
    </p:spTree>
    <p:extLst>
      <p:ext uri="{BB962C8B-B14F-4D97-AF65-F5344CB8AC3E}">
        <p14:creationId xmlns:p14="http://schemas.microsoft.com/office/powerpoint/2010/main" val="2390485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8CE322A-EACA-4218-ACDC-AA6B8792D046}" type="datetimeFigureOut">
              <a:rPr lang="en-US" smtClean="0"/>
              <a:t>9/8/2015</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B7C87ED-B7EB-4ACD-862B-A9E0DB3F8D2C}" type="slidenum">
              <a:rPr lang="en-US" smtClean="0"/>
              <a:t>‹#›</a:t>
            </a:fld>
            <a:endParaRPr lang="en-US"/>
          </a:p>
        </p:txBody>
      </p:sp>
    </p:spTree>
    <p:extLst>
      <p:ext uri="{BB962C8B-B14F-4D97-AF65-F5344CB8AC3E}">
        <p14:creationId xmlns:p14="http://schemas.microsoft.com/office/powerpoint/2010/main" val="1253712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hyperlink" Target="http://societyofwomenengineers.swe.org/index.php/membership"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facebook.com/WVU_SWE" TargetMode="External"/><Relationship Id="rId2" Type="http://schemas.openxmlformats.org/officeDocument/2006/relationships/hyperlink" Target="mailto:wvuswe@gmail.com" TargetMode="External"/><Relationship Id="rId1" Type="http://schemas.openxmlformats.org/officeDocument/2006/relationships/slideLayout" Target="../slideLayouts/slideLayout2.xml"/><Relationship Id="rId5" Type="http://schemas.openxmlformats.org/officeDocument/2006/relationships/hyperlink" Target="http://region.wordpress.com/" TargetMode="External"/><Relationship Id="rId4" Type="http://schemas.openxmlformats.org/officeDocument/2006/relationships/hyperlink" Target="http://swe.studentorgs.wvu.ed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mailto:rlbutler@mix.wvu.edu"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7776" y="2099733"/>
            <a:ext cx="10490660" cy="2677648"/>
          </a:xfrm>
        </p:spPr>
        <p:txBody>
          <a:bodyPr/>
          <a:lstStyle/>
          <a:p>
            <a:r>
              <a:rPr lang="en-US" b="1" dirty="0" smtClean="0"/>
              <a:t>Society of Women Engineers</a:t>
            </a:r>
            <a:r>
              <a:rPr lang="en-US" dirty="0" smtClean="0"/>
              <a:t/>
            </a:r>
            <a:br>
              <a:rPr lang="en-US" dirty="0" smtClean="0"/>
            </a:br>
            <a:r>
              <a:rPr lang="en-US" dirty="0" smtClean="0"/>
              <a:t>West Virginia University Section</a:t>
            </a:r>
            <a:br>
              <a:rPr lang="en-US" dirty="0" smtClean="0"/>
            </a:br>
            <a:r>
              <a:rPr lang="en-US" sz="3200" dirty="0" smtClean="0"/>
              <a:t>1</a:t>
            </a:r>
            <a:r>
              <a:rPr lang="en-US" sz="3200" baseline="30000" dirty="0" smtClean="0"/>
              <a:t>st</a:t>
            </a:r>
            <a:r>
              <a:rPr lang="en-US" dirty="0" smtClean="0"/>
              <a:t> </a:t>
            </a:r>
            <a:r>
              <a:rPr lang="en-US" sz="3200" dirty="0" smtClean="0"/>
              <a:t>General Meeting</a:t>
            </a:r>
            <a:endParaRPr lang="en-US" dirty="0"/>
          </a:p>
        </p:txBody>
      </p:sp>
      <p:sp>
        <p:nvSpPr>
          <p:cNvPr id="3" name="Subtitle 2"/>
          <p:cNvSpPr>
            <a:spLocks noGrp="1"/>
          </p:cNvSpPr>
          <p:nvPr>
            <p:ph type="subTitle" idx="1"/>
          </p:nvPr>
        </p:nvSpPr>
        <p:spPr>
          <a:xfrm>
            <a:off x="897776" y="4777380"/>
            <a:ext cx="9082837" cy="861420"/>
          </a:xfrm>
        </p:spPr>
        <p:txBody>
          <a:bodyPr/>
          <a:lstStyle/>
          <a:p>
            <a:r>
              <a:rPr lang="en-US" dirty="0" smtClean="0"/>
              <a:t>Tuesday, September 8</a:t>
            </a:r>
            <a:r>
              <a:rPr lang="en-US" baseline="30000" dirty="0" smtClean="0"/>
              <a:t>th</a:t>
            </a:r>
            <a:r>
              <a:rPr lang="en-US" dirty="0" smtClean="0"/>
              <a:t>, 2015</a:t>
            </a:r>
            <a:endParaRPr lang="en-US" dirty="0"/>
          </a:p>
        </p:txBody>
      </p:sp>
    </p:spTree>
    <p:extLst>
      <p:ext uri="{BB962C8B-B14F-4D97-AF65-F5344CB8AC3E}">
        <p14:creationId xmlns:p14="http://schemas.microsoft.com/office/powerpoint/2010/main" val="1894108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Development</a:t>
            </a:r>
            <a:endParaRPr lang="en-US" dirty="0"/>
          </a:p>
        </p:txBody>
      </p:sp>
      <p:sp>
        <p:nvSpPr>
          <p:cNvPr id="3" name="Content Placeholder 2"/>
          <p:cNvSpPr>
            <a:spLocks noGrp="1"/>
          </p:cNvSpPr>
          <p:nvPr>
            <p:ph sz="half" idx="1"/>
          </p:nvPr>
        </p:nvSpPr>
        <p:spPr/>
        <p:txBody>
          <a:bodyPr/>
          <a:lstStyle/>
          <a:p>
            <a:r>
              <a:rPr lang="en-US" dirty="0" smtClean="0"/>
              <a:t>Companies LOVE SWE!</a:t>
            </a:r>
          </a:p>
          <a:p>
            <a:r>
              <a:rPr lang="en-US" dirty="0" smtClean="0"/>
              <a:t>Networking events</a:t>
            </a:r>
          </a:p>
          <a:p>
            <a:r>
              <a:rPr lang="en-US" dirty="0" smtClean="0"/>
              <a:t>Info sessions</a:t>
            </a:r>
          </a:p>
          <a:p>
            <a:r>
              <a:rPr lang="en-US" dirty="0" smtClean="0"/>
              <a:t>Professional development events</a:t>
            </a:r>
          </a:p>
        </p:txBody>
      </p:sp>
      <p:sp>
        <p:nvSpPr>
          <p:cNvPr id="4" name="Content Placeholder 3"/>
          <p:cNvSpPr>
            <a:spLocks noGrp="1"/>
          </p:cNvSpPr>
          <p:nvPr>
            <p:ph sz="half" idx="2"/>
          </p:nvPr>
        </p:nvSpPr>
        <p:spPr/>
        <p:txBody>
          <a:bodyPr/>
          <a:lstStyle/>
          <a:p>
            <a:r>
              <a:rPr lang="en-US" dirty="0" smtClean="0"/>
              <a:t>Visiting Companies:</a:t>
            </a:r>
          </a:p>
          <a:p>
            <a:pPr lvl="1"/>
            <a:r>
              <a:rPr lang="en-US" dirty="0" err="1" smtClean="0"/>
              <a:t>Delloitte</a:t>
            </a:r>
            <a:endParaRPr lang="en-US" dirty="0" smtClean="0"/>
          </a:p>
          <a:p>
            <a:pPr lvl="1"/>
            <a:r>
              <a:rPr lang="en-US" dirty="0" smtClean="0"/>
              <a:t>NASA</a:t>
            </a:r>
          </a:p>
          <a:p>
            <a:pPr lvl="1"/>
            <a:r>
              <a:rPr lang="en-US" dirty="0" smtClean="0"/>
              <a:t>Others?</a:t>
            </a:r>
            <a:endParaRPr lang="en-US" dirty="0"/>
          </a:p>
        </p:txBody>
      </p:sp>
    </p:spTree>
    <p:extLst>
      <p:ext uri="{BB962C8B-B14F-4D97-AF65-F5344CB8AC3E}">
        <p14:creationId xmlns:p14="http://schemas.microsoft.com/office/powerpoint/2010/main" val="3641420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a:t>
            </a:r>
            <a:endParaRPr lang="en-US" dirty="0"/>
          </a:p>
        </p:txBody>
      </p:sp>
      <p:sp>
        <p:nvSpPr>
          <p:cNvPr id="5" name="Content Placeholder 4"/>
          <p:cNvSpPr>
            <a:spLocks noGrp="1"/>
          </p:cNvSpPr>
          <p:nvPr>
            <p:ph idx="1"/>
          </p:nvPr>
        </p:nvSpPr>
        <p:spPr/>
        <p:txBody>
          <a:bodyPr/>
          <a:lstStyle/>
          <a:p>
            <a:r>
              <a:rPr lang="en-US" dirty="0" smtClean="0"/>
              <a:t>Freshmen will be paired with upperclassmen based on major and interests</a:t>
            </a:r>
          </a:p>
          <a:p>
            <a:r>
              <a:rPr lang="en-US" dirty="0" smtClean="0"/>
              <a:t>Mentors and mentees will meet about once a month</a:t>
            </a:r>
          </a:p>
          <a:p>
            <a:r>
              <a:rPr lang="en-US" dirty="0" smtClean="0"/>
              <a:t>We will have a couple mentoring events throughout the school year</a:t>
            </a:r>
            <a:endParaRPr lang="en-US" dirty="0"/>
          </a:p>
        </p:txBody>
      </p:sp>
    </p:spTree>
    <p:extLst>
      <p:ext uri="{BB962C8B-B14F-4D97-AF65-F5344CB8AC3E}">
        <p14:creationId xmlns:p14="http://schemas.microsoft.com/office/powerpoint/2010/main" val="2372553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644" y="748145"/>
            <a:ext cx="4338445" cy="2044931"/>
          </a:xfrm>
        </p:spPr>
        <p:txBody>
          <a:bodyPr>
            <a:normAutofit/>
          </a:bodyPr>
          <a:lstStyle/>
          <a:p>
            <a:r>
              <a:rPr lang="en-US" dirty="0" smtClean="0"/>
              <a:t>Join </a:t>
            </a:r>
            <a:br>
              <a:rPr lang="en-US" dirty="0" smtClean="0"/>
            </a:br>
            <a:r>
              <a:rPr lang="en-US" dirty="0" smtClean="0"/>
              <a:t>Societal </a:t>
            </a:r>
            <a:br>
              <a:rPr lang="en-US" dirty="0" smtClean="0"/>
            </a:br>
            <a:r>
              <a:rPr lang="en-US" dirty="0" smtClean="0"/>
              <a:t>SWE!</a:t>
            </a:r>
            <a:endParaRPr lang="en-US" dirty="0"/>
          </a:p>
        </p:txBody>
      </p:sp>
      <p:graphicFrame>
        <p:nvGraphicFramePr>
          <p:cNvPr id="6" name="Picture Placeholder 5"/>
          <p:cNvGraphicFramePr>
            <a:graphicFrameLocks noGrp="1"/>
          </p:cNvGraphicFramePr>
          <p:nvPr>
            <p:ph type="pic" idx="1"/>
            <p:extLst>
              <p:ext uri="{D42A27DB-BD31-4B8C-83A1-F6EECF244321}">
                <p14:modId xmlns:p14="http://schemas.microsoft.com/office/powerpoint/2010/main" val="3428776488"/>
              </p:ext>
            </p:extLst>
          </p:nvPr>
        </p:nvGraphicFramePr>
        <p:xfrm>
          <a:off x="3090343" y="315577"/>
          <a:ext cx="8137930" cy="6185282"/>
        </p:xfrm>
        <a:graphic>
          <a:graphicData uri="http://schemas.openxmlformats.org/drawingml/2006/table">
            <a:tbl>
              <a:tblPr firstRow="1" bandRow="1">
                <a:tableStyleId>{00A15C55-8517-42AA-B614-E9B94910E393}</a:tableStyleId>
              </a:tblPr>
              <a:tblGrid>
                <a:gridCol w="2712643"/>
                <a:gridCol w="1477183"/>
                <a:gridCol w="3948104"/>
              </a:tblGrid>
              <a:tr h="522552">
                <a:tc>
                  <a:txBody>
                    <a:bodyPr/>
                    <a:lstStyle/>
                    <a:p>
                      <a:pPr algn="ctr"/>
                      <a:r>
                        <a:rPr lang="en-US" sz="2400" b="1" dirty="0" smtClean="0"/>
                        <a:t>Membership</a:t>
                      </a:r>
                      <a:r>
                        <a:rPr lang="en-US" sz="2400" b="1" baseline="0" dirty="0" smtClean="0"/>
                        <a:t> Type</a:t>
                      </a:r>
                      <a:endParaRPr lang="en-US" sz="2400" b="1" dirty="0"/>
                    </a:p>
                  </a:txBody>
                  <a:tcPr/>
                </a:tc>
                <a:tc>
                  <a:txBody>
                    <a:bodyPr/>
                    <a:lstStyle/>
                    <a:p>
                      <a:pPr algn="ctr"/>
                      <a:r>
                        <a:rPr lang="en-US" sz="2400" dirty="0" smtClean="0"/>
                        <a:t>Cost</a:t>
                      </a:r>
                      <a:endParaRPr lang="en-US" sz="2400" dirty="0"/>
                    </a:p>
                  </a:txBody>
                  <a:tcPr/>
                </a:tc>
                <a:tc>
                  <a:txBody>
                    <a:bodyPr/>
                    <a:lstStyle/>
                    <a:p>
                      <a:pPr algn="ctr"/>
                      <a:r>
                        <a:rPr lang="en-US" sz="2400" dirty="0" smtClean="0"/>
                        <a:t>Description</a:t>
                      </a:r>
                      <a:endParaRPr lang="en-US" sz="2400" dirty="0"/>
                    </a:p>
                  </a:txBody>
                  <a:tcPr/>
                </a:tc>
              </a:tr>
              <a:tr h="820802">
                <a:tc>
                  <a:txBody>
                    <a:bodyPr/>
                    <a:lstStyle/>
                    <a:p>
                      <a:r>
                        <a:rPr lang="en-US" sz="2000" dirty="0" smtClean="0"/>
                        <a:t>Collegiate</a:t>
                      </a:r>
                      <a:endParaRPr lang="en-US" sz="2000" dirty="0"/>
                    </a:p>
                  </a:txBody>
                  <a:tcPr/>
                </a:tc>
                <a:tc>
                  <a:txBody>
                    <a:bodyPr/>
                    <a:lstStyle/>
                    <a:p>
                      <a:r>
                        <a:rPr lang="en-US" sz="2000" dirty="0" smtClean="0"/>
                        <a:t>$20</a:t>
                      </a:r>
                      <a:r>
                        <a:rPr lang="en-US" sz="2000" baseline="0" dirty="0" smtClean="0"/>
                        <a:t> per year</a:t>
                      </a:r>
                      <a:endParaRPr lang="en-US" sz="2000" dirty="0"/>
                    </a:p>
                  </a:txBody>
                  <a:tcPr/>
                </a:tc>
                <a:tc>
                  <a:txBody>
                    <a:bodyPr/>
                    <a:lstStyle/>
                    <a:p>
                      <a:r>
                        <a:rPr lang="en-US" sz="2000" dirty="0" smtClean="0"/>
                        <a:t>Membership to Societal SWE for </a:t>
                      </a:r>
                      <a:r>
                        <a:rPr lang="en-US" sz="2000" b="1" dirty="0" smtClean="0"/>
                        <a:t>one year only</a:t>
                      </a:r>
                      <a:endParaRPr lang="en-US" sz="2000" dirty="0"/>
                    </a:p>
                  </a:txBody>
                  <a:tcPr/>
                </a:tc>
              </a:tr>
              <a:tr h="1236120">
                <a:tc>
                  <a:txBody>
                    <a:bodyPr/>
                    <a:lstStyle/>
                    <a:p>
                      <a:r>
                        <a:rPr lang="en-US" sz="2000" dirty="0" smtClean="0"/>
                        <a:t>Collegiate to Career (C2C)</a:t>
                      </a:r>
                      <a:endParaRPr lang="en-US" sz="2000" dirty="0"/>
                    </a:p>
                  </a:txBody>
                  <a:tcPr/>
                </a:tc>
                <a:tc>
                  <a:txBody>
                    <a:bodyPr/>
                    <a:lstStyle/>
                    <a:p>
                      <a:r>
                        <a:rPr lang="en-US" sz="2000" dirty="0" smtClean="0"/>
                        <a:t>$50 </a:t>
                      </a:r>
                      <a:endParaRPr lang="en-US" sz="2000" dirty="0"/>
                    </a:p>
                  </a:txBody>
                  <a:tcPr/>
                </a:tc>
                <a:tc>
                  <a:txBody>
                    <a:bodyPr/>
                    <a:lstStyle/>
                    <a:p>
                      <a:r>
                        <a:rPr lang="en-US" sz="2000" dirty="0" smtClean="0"/>
                        <a:t>Membership to Societal SWE for </a:t>
                      </a:r>
                      <a:r>
                        <a:rPr lang="en-US" sz="2000" b="1" i="0" dirty="0" smtClean="0"/>
                        <a:t>all collegiate years</a:t>
                      </a:r>
                      <a:r>
                        <a:rPr lang="en-US" sz="2000" b="1" i="0" baseline="0" dirty="0" smtClean="0"/>
                        <a:t> </a:t>
                      </a:r>
                      <a:r>
                        <a:rPr lang="en-US" sz="2000" baseline="0" dirty="0" smtClean="0"/>
                        <a:t>(incl. grad school) plus </a:t>
                      </a:r>
                      <a:r>
                        <a:rPr lang="en-US" sz="2000" b="1" baseline="0" dirty="0" smtClean="0"/>
                        <a:t>first year as a professional</a:t>
                      </a:r>
                      <a:endParaRPr lang="en-US" sz="2000" b="1" dirty="0"/>
                    </a:p>
                  </a:txBody>
                  <a:tcPr/>
                </a:tc>
              </a:tr>
              <a:tr h="2098529">
                <a:tc>
                  <a:txBody>
                    <a:bodyPr/>
                    <a:lstStyle/>
                    <a:p>
                      <a:r>
                        <a:rPr lang="en-US" sz="2000" dirty="0" smtClean="0"/>
                        <a:t>Joint Membership</a:t>
                      </a:r>
                      <a:endParaRPr lang="en-US" sz="2000" dirty="0"/>
                    </a:p>
                  </a:txBody>
                  <a:tcPr/>
                </a:tc>
                <a:tc>
                  <a:txBody>
                    <a:bodyPr/>
                    <a:lstStyle/>
                    <a:p>
                      <a:r>
                        <a:rPr lang="en-US" sz="2000" dirty="0" smtClean="0"/>
                        <a:t>30% DISCOUNT</a:t>
                      </a:r>
                      <a:endParaRPr lang="en-US" sz="2000" dirty="0"/>
                    </a:p>
                  </a:txBody>
                  <a:tcPr/>
                </a:tc>
                <a:tc>
                  <a:txBody>
                    <a:bodyPr/>
                    <a:lstStyle/>
                    <a:p>
                      <a:r>
                        <a:rPr lang="en-US" sz="2000" dirty="0" smtClean="0"/>
                        <a:t>Save 30%</a:t>
                      </a:r>
                      <a:r>
                        <a:rPr lang="en-US" sz="2000" baseline="0" dirty="0" smtClean="0"/>
                        <a:t> for joining American Indian Science &amp; Engineering Society (</a:t>
                      </a:r>
                      <a:r>
                        <a:rPr lang="en-US" sz="2000" b="1" baseline="0" dirty="0" smtClean="0"/>
                        <a:t>AISES</a:t>
                      </a:r>
                      <a:r>
                        <a:rPr lang="en-US" sz="2000" baseline="0" dirty="0" smtClean="0"/>
                        <a:t>), National Society of Black Engineers  (</a:t>
                      </a:r>
                      <a:r>
                        <a:rPr lang="en-US" sz="2000" b="1" baseline="0" dirty="0" smtClean="0"/>
                        <a:t>NSBE</a:t>
                      </a:r>
                      <a:r>
                        <a:rPr lang="en-US" sz="2000" baseline="0" dirty="0" smtClean="0"/>
                        <a:t>), or Society of Hispanic Professional Engineers (</a:t>
                      </a:r>
                      <a:r>
                        <a:rPr lang="en-US" sz="2000" b="1" baseline="0" dirty="0" smtClean="0"/>
                        <a:t>SHPE</a:t>
                      </a:r>
                      <a:r>
                        <a:rPr lang="en-US" sz="2000" baseline="0" dirty="0" smtClean="0"/>
                        <a:t>) </a:t>
                      </a:r>
                      <a:r>
                        <a:rPr lang="en-US" sz="2000" b="1" baseline="0" dirty="0" smtClean="0"/>
                        <a:t>versus joining separately</a:t>
                      </a:r>
                      <a:endParaRPr lang="en-US" sz="2000" b="1" dirty="0"/>
                    </a:p>
                  </a:txBody>
                  <a:tcPr/>
                </a:tc>
              </a:tr>
              <a:tr h="948650">
                <a:tc>
                  <a:txBody>
                    <a:bodyPr/>
                    <a:lstStyle/>
                    <a:p>
                      <a:r>
                        <a:rPr lang="en-US" sz="2000" dirty="0" smtClean="0"/>
                        <a:t>Country of Residence Discount</a:t>
                      </a:r>
                      <a:endParaRPr lang="en-US" sz="2000" dirty="0"/>
                    </a:p>
                  </a:txBody>
                  <a:tcPr/>
                </a:tc>
                <a:tc>
                  <a:txBody>
                    <a:bodyPr/>
                    <a:lstStyle/>
                    <a:p>
                      <a:r>
                        <a:rPr lang="en-US" sz="2000" dirty="0" smtClean="0"/>
                        <a:t>33%</a:t>
                      </a:r>
                      <a:r>
                        <a:rPr lang="en-US" sz="2000" baseline="0" dirty="0" smtClean="0"/>
                        <a:t> or 66% </a:t>
                      </a:r>
                      <a:r>
                        <a:rPr lang="en-US" sz="2000" dirty="0" smtClean="0"/>
                        <a:t>DISCOUNT</a:t>
                      </a:r>
                      <a:endParaRPr lang="en-US" sz="2000" dirty="0"/>
                    </a:p>
                  </a:txBody>
                  <a:tcPr/>
                </a:tc>
                <a:tc>
                  <a:txBody>
                    <a:bodyPr/>
                    <a:lstStyle/>
                    <a:p>
                      <a:r>
                        <a:rPr lang="en-US" sz="2000" dirty="0" smtClean="0"/>
                        <a:t>If</a:t>
                      </a:r>
                      <a:r>
                        <a:rPr lang="en-US" sz="2000" baseline="0" dirty="0" smtClean="0"/>
                        <a:t> you are </a:t>
                      </a:r>
                      <a:r>
                        <a:rPr lang="en-US" sz="2000" b="1" baseline="0" dirty="0" smtClean="0"/>
                        <a:t>not from the US</a:t>
                      </a:r>
                      <a:r>
                        <a:rPr lang="en-US" sz="2000" baseline="0" dirty="0" smtClean="0"/>
                        <a:t>, you may be eligible for a </a:t>
                      </a:r>
                      <a:r>
                        <a:rPr lang="en-US" sz="2000" b="1" baseline="0" dirty="0" smtClean="0"/>
                        <a:t>33% or 66% discount</a:t>
                      </a:r>
                      <a:r>
                        <a:rPr lang="en-US" sz="2000" baseline="0" dirty="0" smtClean="0"/>
                        <a:t>!</a:t>
                      </a:r>
                      <a:endParaRPr lang="en-US" sz="2000" dirty="0"/>
                    </a:p>
                  </a:txBody>
                  <a:tcPr/>
                </a:tc>
              </a:tr>
            </a:tbl>
          </a:graphicData>
        </a:graphic>
      </p:graphicFrame>
    </p:spTree>
    <p:extLst>
      <p:ext uri="{BB962C8B-B14F-4D97-AF65-F5344CB8AC3E}">
        <p14:creationId xmlns:p14="http://schemas.microsoft.com/office/powerpoint/2010/main" val="1010192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 Societal SWE!</a:t>
            </a:r>
            <a:endParaRPr lang="en-US" dirty="0"/>
          </a:p>
        </p:txBody>
      </p:sp>
      <p:sp>
        <p:nvSpPr>
          <p:cNvPr id="3" name="Content Placeholder 2"/>
          <p:cNvSpPr>
            <a:spLocks noGrp="1"/>
          </p:cNvSpPr>
          <p:nvPr>
            <p:ph sz="half" idx="1"/>
          </p:nvPr>
        </p:nvSpPr>
        <p:spPr/>
        <p:txBody>
          <a:bodyPr/>
          <a:lstStyle/>
          <a:p>
            <a:r>
              <a:rPr lang="en-US" dirty="0" smtClean="0"/>
              <a:t>Though you are more than welcome to join WVU SWE and attend our events…</a:t>
            </a:r>
          </a:p>
          <a:p>
            <a:r>
              <a:rPr lang="en-US" dirty="0" smtClean="0"/>
              <a:t>IF YOU ARE NOT A PAID MEMBER, YOU ARE NOT A SWE MEMBER, AND YOU CANNOT PUT IT ON YOUR RESUME!</a:t>
            </a:r>
          </a:p>
          <a:p>
            <a:r>
              <a:rPr lang="en-US" dirty="0" smtClean="0"/>
              <a:t>If you need financial assistance, let us know!!!</a:t>
            </a:r>
            <a:endParaRPr lang="en-US" dirty="0"/>
          </a:p>
        </p:txBody>
      </p:sp>
      <p:sp>
        <p:nvSpPr>
          <p:cNvPr id="4" name="Content Placeholder 3"/>
          <p:cNvSpPr>
            <a:spLocks noGrp="1"/>
          </p:cNvSpPr>
          <p:nvPr>
            <p:ph sz="half" idx="2"/>
          </p:nvPr>
        </p:nvSpPr>
        <p:spPr/>
        <p:txBody>
          <a:bodyPr/>
          <a:lstStyle/>
          <a:p>
            <a:r>
              <a:rPr lang="en-US" dirty="0">
                <a:hlinkClick r:id="rId2"/>
              </a:rPr>
              <a:t>http://</a:t>
            </a:r>
            <a:r>
              <a:rPr lang="en-US" dirty="0" smtClean="0">
                <a:hlinkClick r:id="rId2"/>
              </a:rPr>
              <a:t>societyofwomenengineers.swe.org/index.php/membership</a:t>
            </a:r>
            <a:endParaRPr lang="en-US" dirty="0" smtClean="0"/>
          </a:p>
          <a:p>
            <a:endParaRPr lang="en-US" dirty="0"/>
          </a:p>
          <a:p>
            <a:r>
              <a:rPr lang="en-US" dirty="0" smtClean="0"/>
              <a:t>If you need help registering, let us know!!!</a:t>
            </a:r>
            <a:endParaRPr lang="en-US" dirty="0"/>
          </a:p>
        </p:txBody>
      </p:sp>
    </p:spTree>
    <p:extLst>
      <p:ext uri="{BB962C8B-B14F-4D97-AF65-F5344CB8AC3E}">
        <p14:creationId xmlns:p14="http://schemas.microsoft.com/office/powerpoint/2010/main" val="1717147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E-mail:</a:t>
            </a:r>
          </a:p>
          <a:p>
            <a:pPr lvl="1"/>
            <a:r>
              <a:rPr lang="en-US" dirty="0" smtClean="0">
                <a:hlinkClick r:id="rId2"/>
              </a:rPr>
              <a:t>wvuswe@gmail.com</a:t>
            </a:r>
            <a:endParaRPr lang="en-US" dirty="0" smtClean="0"/>
          </a:p>
          <a:p>
            <a:r>
              <a:rPr lang="en-US" dirty="0" smtClean="0"/>
              <a:t>Facebook:</a:t>
            </a:r>
          </a:p>
          <a:p>
            <a:pPr lvl="1"/>
            <a:r>
              <a:rPr lang="en-US" dirty="0" smtClean="0">
                <a:hlinkClick r:id="rId3"/>
              </a:rPr>
              <a:t>www.facebook.com/WVU_SWE</a:t>
            </a:r>
            <a:endParaRPr lang="en-US" dirty="0"/>
          </a:p>
          <a:p>
            <a:r>
              <a:rPr lang="en-US" dirty="0" smtClean="0"/>
              <a:t>Twitter:</a:t>
            </a:r>
          </a:p>
          <a:p>
            <a:pPr lvl="1"/>
            <a:r>
              <a:rPr lang="en-US" dirty="0" smtClean="0"/>
              <a:t>@WVU_SWE </a:t>
            </a:r>
          </a:p>
          <a:p>
            <a:r>
              <a:rPr lang="en-US" dirty="0" smtClean="0"/>
              <a:t>Website: </a:t>
            </a:r>
          </a:p>
          <a:p>
            <a:pPr lvl="1"/>
            <a:r>
              <a:rPr lang="en-US" dirty="0">
                <a:hlinkClick r:id="rId4"/>
              </a:rPr>
              <a:t>http://swe.studentorgs.wvu.edu</a:t>
            </a:r>
            <a:r>
              <a:rPr lang="en-US" dirty="0" smtClean="0">
                <a:hlinkClick r:id="rId4"/>
              </a:rPr>
              <a:t>/</a:t>
            </a:r>
            <a:endParaRPr lang="en-US" dirty="0" smtClean="0"/>
          </a:p>
          <a:p>
            <a:r>
              <a:rPr lang="en-US" dirty="0" smtClean="0"/>
              <a:t>Region Blog:</a:t>
            </a:r>
          </a:p>
          <a:p>
            <a:pPr lvl="1"/>
            <a:r>
              <a:rPr lang="en-US" dirty="0" smtClean="0">
                <a:hlinkClick r:id="rId5"/>
              </a:rPr>
              <a:t>http://region.wordpress.com/</a:t>
            </a:r>
            <a:endParaRPr lang="en-US" dirty="0" smtClean="0"/>
          </a:p>
          <a:p>
            <a:pPr lvl="1"/>
            <a:endParaRPr lang="en-US" dirty="0"/>
          </a:p>
        </p:txBody>
      </p:sp>
    </p:spTree>
    <p:extLst>
      <p:ext uri="{BB962C8B-B14F-4D97-AF65-F5344CB8AC3E}">
        <p14:creationId xmlns:p14="http://schemas.microsoft.com/office/powerpoint/2010/main" val="166186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898" y="631768"/>
            <a:ext cx="3100215" cy="816032"/>
          </a:xfrm>
        </p:spPr>
        <p:txBody>
          <a:bodyPr/>
          <a:lstStyle/>
          <a:p>
            <a:r>
              <a:rPr lang="en-US" sz="4800" b="1" dirty="0" smtClean="0"/>
              <a:t>Agenda</a:t>
            </a:r>
            <a:endParaRPr lang="en-US" sz="4800" b="1" dirty="0"/>
          </a:p>
        </p:txBody>
      </p:sp>
      <p:sp>
        <p:nvSpPr>
          <p:cNvPr id="4" name="Text Placeholder 3"/>
          <p:cNvSpPr>
            <a:spLocks noGrp="1"/>
          </p:cNvSpPr>
          <p:nvPr>
            <p:ph type="body" sz="half" idx="2"/>
          </p:nvPr>
        </p:nvSpPr>
        <p:spPr>
          <a:xfrm>
            <a:off x="847898" y="1359625"/>
            <a:ext cx="3649674" cy="4913584"/>
          </a:xfrm>
        </p:spPr>
        <p:txBody>
          <a:bodyPr>
            <a:noAutofit/>
          </a:bodyPr>
          <a:lstStyle/>
          <a:p>
            <a:pPr marL="285750" indent="-285750">
              <a:buFont typeface="Arial" panose="020B0604020202020204" pitchFamily="34" charset="0"/>
              <a:buChar char="•"/>
            </a:pPr>
            <a:r>
              <a:rPr lang="en-US" sz="2200" dirty="0" smtClean="0"/>
              <a:t>What is SWE?</a:t>
            </a:r>
          </a:p>
          <a:p>
            <a:pPr marL="285750" indent="-285750">
              <a:buFont typeface="Arial" panose="020B0604020202020204" pitchFamily="34" charset="0"/>
              <a:buChar char="•"/>
            </a:pPr>
            <a:r>
              <a:rPr lang="en-US" sz="2200" dirty="0" smtClean="0"/>
              <a:t>Officer Introductions</a:t>
            </a:r>
          </a:p>
          <a:p>
            <a:pPr marL="285750" indent="-285750">
              <a:buFont typeface="Arial" panose="020B0604020202020204" pitchFamily="34" charset="0"/>
              <a:buChar char="•"/>
            </a:pPr>
            <a:r>
              <a:rPr lang="en-US" sz="2200" dirty="0" smtClean="0"/>
              <a:t>Events</a:t>
            </a:r>
          </a:p>
          <a:p>
            <a:pPr marL="285750" indent="-285750">
              <a:buFont typeface="Arial" panose="020B0604020202020204" pitchFamily="34" charset="0"/>
              <a:buChar char="•"/>
            </a:pPr>
            <a:r>
              <a:rPr lang="en-US" sz="2200" dirty="0" smtClean="0"/>
              <a:t>Murder Mystery Lunch</a:t>
            </a:r>
          </a:p>
          <a:p>
            <a:pPr marL="285750" indent="-285750">
              <a:buFont typeface="Arial" panose="020B0604020202020204" pitchFamily="34" charset="0"/>
              <a:buChar char="•"/>
            </a:pPr>
            <a:r>
              <a:rPr lang="en-US" sz="2200" dirty="0" smtClean="0"/>
              <a:t>Intramural Softball</a:t>
            </a:r>
          </a:p>
          <a:p>
            <a:pPr marL="285750" indent="-285750">
              <a:buFont typeface="Arial" panose="020B0604020202020204" pitchFamily="34" charset="0"/>
              <a:buChar char="•"/>
            </a:pPr>
            <a:r>
              <a:rPr lang="en-US" sz="2200" dirty="0" smtClean="0"/>
              <a:t>Professional Development</a:t>
            </a:r>
          </a:p>
          <a:p>
            <a:pPr marL="285750" indent="-285750">
              <a:buFont typeface="Arial" panose="020B0604020202020204" pitchFamily="34" charset="0"/>
              <a:buChar char="•"/>
            </a:pPr>
            <a:r>
              <a:rPr lang="en-US" sz="2200" dirty="0" smtClean="0"/>
              <a:t>Membership</a:t>
            </a:r>
          </a:p>
          <a:p>
            <a:pPr marL="285750" indent="-285750">
              <a:buFont typeface="Arial" panose="020B0604020202020204" pitchFamily="34" charset="0"/>
              <a:buChar char="•"/>
            </a:pPr>
            <a:r>
              <a:rPr lang="en-US" sz="2200" dirty="0" smtClean="0"/>
              <a:t>Contact Information</a:t>
            </a:r>
          </a:p>
          <a:p>
            <a:endParaRPr lang="en-US" sz="2200" dirty="0"/>
          </a:p>
        </p:txBody>
      </p:sp>
      <p:pic>
        <p:nvPicPr>
          <p:cNvPr id="7" name="Picture 2" descr="http://sphotos-a.xx.fbcdn.net/hphotos-ash4/421710_10150607561063269_155837895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8163" y="857805"/>
            <a:ext cx="3710461" cy="494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742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SWE?</a:t>
            </a:r>
            <a:endParaRPr lang="en-US" dirty="0"/>
          </a:p>
        </p:txBody>
      </p:sp>
      <p:sp>
        <p:nvSpPr>
          <p:cNvPr id="3" name="Text Placeholder 2"/>
          <p:cNvSpPr>
            <a:spLocks noGrp="1"/>
          </p:cNvSpPr>
          <p:nvPr>
            <p:ph type="body" idx="1"/>
          </p:nvPr>
        </p:nvSpPr>
        <p:spPr>
          <a:xfrm>
            <a:off x="1154954" y="2477193"/>
            <a:ext cx="4825157" cy="498763"/>
          </a:xfrm>
        </p:spPr>
        <p:txBody>
          <a:bodyPr/>
          <a:lstStyle/>
          <a:p>
            <a:r>
              <a:rPr lang="en-US" dirty="0" smtClean="0"/>
              <a:t>Mission</a:t>
            </a:r>
            <a:endParaRPr lang="en-US" dirty="0"/>
          </a:p>
        </p:txBody>
      </p:sp>
      <p:sp>
        <p:nvSpPr>
          <p:cNvPr id="4" name="Content Placeholder 3"/>
          <p:cNvSpPr>
            <a:spLocks noGrp="1"/>
          </p:cNvSpPr>
          <p:nvPr>
            <p:ph sz="half" idx="2"/>
          </p:nvPr>
        </p:nvSpPr>
        <p:spPr>
          <a:xfrm>
            <a:off x="1154954" y="2975956"/>
            <a:ext cx="4825158" cy="3043845"/>
          </a:xfrm>
        </p:spPr>
        <p:txBody>
          <a:bodyPr/>
          <a:lstStyle/>
          <a:p>
            <a:r>
              <a:rPr lang="en-US" dirty="0">
                <a:solidFill>
                  <a:srgbClr val="009999"/>
                </a:solidFill>
              </a:rPr>
              <a:t>Stimulate women to achieve full potential in careers as engineers and leaders, expand the image of the engineering profession as a positive force in improving the quality of life, and demonstrate the value of diversity.</a:t>
            </a:r>
          </a:p>
          <a:p>
            <a:endParaRPr lang="en-US" dirty="0"/>
          </a:p>
        </p:txBody>
      </p:sp>
      <p:sp>
        <p:nvSpPr>
          <p:cNvPr id="5" name="Text Placeholder 4"/>
          <p:cNvSpPr>
            <a:spLocks noGrp="1"/>
          </p:cNvSpPr>
          <p:nvPr>
            <p:ph type="body" sz="quarter" idx="3"/>
          </p:nvPr>
        </p:nvSpPr>
        <p:spPr>
          <a:xfrm>
            <a:off x="1154952" y="6019801"/>
            <a:ext cx="4825159" cy="576262"/>
          </a:xfrm>
        </p:spPr>
        <p:txBody>
          <a:bodyPr/>
          <a:lstStyle/>
          <a:p>
            <a:r>
              <a:rPr lang="en-US" dirty="0" smtClean="0"/>
              <a:t>*Following SWE events, girls report that they are twice as likely to have an interest in becoming an engineer.</a:t>
            </a:r>
            <a:endParaRPr lang="en-US" dirty="0"/>
          </a:p>
        </p:txBody>
      </p:sp>
      <p:pic>
        <p:nvPicPr>
          <p:cNvPr id="1026" name="Picture 2" descr="http://swe.berkeley.edu/header_footer/images/swe_logo.png"/>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6546751" y="3303917"/>
            <a:ext cx="5063440" cy="219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09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707502"/>
            <a:ext cx="4527389" cy="3253967"/>
          </a:xfrm>
        </p:spPr>
        <p:txBody>
          <a:bodyPr/>
          <a:lstStyle/>
          <a:p>
            <a:r>
              <a:rPr lang="en-US" sz="5400" b="1" dirty="0" smtClean="0"/>
              <a:t>Officer Introductions</a:t>
            </a:r>
            <a:endParaRPr lang="en-US" sz="5400" b="1" dirty="0"/>
          </a:p>
        </p:txBody>
      </p:sp>
      <p:graphicFrame>
        <p:nvGraphicFramePr>
          <p:cNvPr id="3" name="Table 2"/>
          <p:cNvGraphicFramePr>
            <a:graphicFrameLocks noGrp="1"/>
          </p:cNvGraphicFramePr>
          <p:nvPr>
            <p:extLst>
              <p:ext uri="{D42A27DB-BD31-4B8C-83A1-F6EECF244321}">
                <p14:modId xmlns:p14="http://schemas.microsoft.com/office/powerpoint/2010/main" val="4148439016"/>
              </p:ext>
            </p:extLst>
          </p:nvPr>
        </p:nvGraphicFramePr>
        <p:xfrm>
          <a:off x="7366958" y="1276716"/>
          <a:ext cx="3786997" cy="4882544"/>
        </p:xfrm>
        <a:graphic>
          <a:graphicData uri="http://schemas.openxmlformats.org/drawingml/2006/table">
            <a:tbl>
              <a:tblPr>
                <a:tableStyleId>{5C22544A-7EE6-4342-B048-85BDC9FD1C3A}</a:tableStyleId>
              </a:tblPr>
              <a:tblGrid>
                <a:gridCol w="2085593"/>
                <a:gridCol w="1701404"/>
              </a:tblGrid>
              <a:tr h="256976">
                <a:tc gridSpan="2">
                  <a:txBody>
                    <a:bodyPr/>
                    <a:lstStyle/>
                    <a:p>
                      <a:pPr algn="ctr" fontAlgn="b"/>
                      <a:r>
                        <a:rPr lang="en-US" sz="1100" u="none" strike="noStrike" dirty="0">
                          <a:effectLst/>
                        </a:rPr>
                        <a:t>Officers</a:t>
                      </a:r>
                      <a:endParaRPr lang="en-US" sz="1100" b="0" i="0" u="none" strike="noStrike" dirty="0">
                        <a:solidFill>
                          <a:srgbClr val="000000"/>
                        </a:solidFill>
                        <a:effectLst/>
                        <a:latin typeface="Calibri" panose="020F0502020204030204" pitchFamily="34" charset="0"/>
                      </a:endParaRPr>
                    </a:p>
                  </a:txBody>
                  <a:tcPr marL="7492" marR="7492" marT="7492" marB="0" anchor="b"/>
                </a:tc>
                <a:tc hMerge="1">
                  <a:txBody>
                    <a:bodyPr/>
                    <a:lstStyle/>
                    <a:p>
                      <a:endParaRPr lang="en-US"/>
                    </a:p>
                  </a:txBody>
                  <a:tcPr/>
                </a:tc>
              </a:tr>
              <a:tr h="256976">
                <a:tc>
                  <a:txBody>
                    <a:bodyPr/>
                    <a:lstStyle/>
                    <a:p>
                      <a:pPr algn="l" fontAlgn="b"/>
                      <a:r>
                        <a:rPr lang="en-US" sz="1100" u="none" strike="noStrike">
                          <a:effectLst/>
                        </a:rPr>
                        <a:t>President</a:t>
                      </a:r>
                      <a:endParaRPr lang="en-US" sz="1100" b="0" i="0" u="none" strike="noStrike">
                        <a:solidFill>
                          <a:srgbClr val="000000"/>
                        </a:solidFill>
                        <a:effectLst/>
                        <a:latin typeface="Calibri" panose="020F0502020204030204" pitchFamily="34" charset="0"/>
                      </a:endParaRPr>
                    </a:p>
                  </a:txBody>
                  <a:tcPr marL="7492" marR="7492" marT="7492" marB="0" anchor="b"/>
                </a:tc>
                <a:tc>
                  <a:txBody>
                    <a:bodyPr/>
                    <a:lstStyle/>
                    <a:p>
                      <a:pPr algn="l" fontAlgn="b"/>
                      <a:r>
                        <a:rPr lang="en-US" sz="1100" u="none" strike="noStrike" dirty="0">
                          <a:effectLst/>
                        </a:rPr>
                        <a:t>Becca Cokeley</a:t>
                      </a:r>
                      <a:endParaRPr lang="en-US" sz="1100" b="0" i="0" u="none" strike="noStrike" dirty="0">
                        <a:solidFill>
                          <a:srgbClr val="000000"/>
                        </a:solidFill>
                        <a:effectLst/>
                        <a:latin typeface="Calibri" panose="020F0502020204030204" pitchFamily="34" charset="0"/>
                      </a:endParaRPr>
                    </a:p>
                  </a:txBody>
                  <a:tcPr marL="7492" marR="7492" marT="7492" marB="0" anchor="b"/>
                </a:tc>
              </a:tr>
              <a:tr h="256976">
                <a:tc>
                  <a:txBody>
                    <a:bodyPr/>
                    <a:lstStyle/>
                    <a:p>
                      <a:pPr algn="l" fontAlgn="b"/>
                      <a:r>
                        <a:rPr lang="en-US" sz="1100" u="none" strike="noStrike">
                          <a:effectLst/>
                        </a:rPr>
                        <a:t>Vice President</a:t>
                      </a:r>
                      <a:endParaRPr lang="en-US" sz="1100" b="0" i="0" u="none" strike="noStrike">
                        <a:solidFill>
                          <a:srgbClr val="000000"/>
                        </a:solidFill>
                        <a:effectLst/>
                        <a:latin typeface="Calibri" panose="020F0502020204030204" pitchFamily="34" charset="0"/>
                      </a:endParaRPr>
                    </a:p>
                  </a:txBody>
                  <a:tcPr marL="7492" marR="7492" marT="7492" marB="0" anchor="b"/>
                </a:tc>
                <a:tc>
                  <a:txBody>
                    <a:bodyPr/>
                    <a:lstStyle/>
                    <a:p>
                      <a:pPr algn="l" fontAlgn="b"/>
                      <a:r>
                        <a:rPr lang="en-US" sz="1100" u="none" strike="noStrike" dirty="0">
                          <a:effectLst/>
                        </a:rPr>
                        <a:t>Julie Peng</a:t>
                      </a:r>
                      <a:endParaRPr lang="en-US" sz="1100" b="0" i="0" u="none" strike="noStrike" dirty="0">
                        <a:solidFill>
                          <a:srgbClr val="000000"/>
                        </a:solidFill>
                        <a:effectLst/>
                        <a:latin typeface="Calibri" panose="020F0502020204030204" pitchFamily="34" charset="0"/>
                      </a:endParaRPr>
                    </a:p>
                  </a:txBody>
                  <a:tcPr marL="7492" marR="7492" marT="7492" marB="0" anchor="b"/>
                </a:tc>
              </a:tr>
              <a:tr h="256976">
                <a:tc>
                  <a:txBody>
                    <a:bodyPr/>
                    <a:lstStyle/>
                    <a:p>
                      <a:pPr algn="l" fontAlgn="b"/>
                      <a:r>
                        <a:rPr lang="en-US" sz="1100" u="none" strike="noStrike">
                          <a:effectLst/>
                        </a:rPr>
                        <a:t>Secretary (Fall)</a:t>
                      </a:r>
                      <a:endParaRPr lang="en-US" sz="1100" b="0" i="0" u="none" strike="noStrike">
                        <a:solidFill>
                          <a:srgbClr val="000000"/>
                        </a:solidFill>
                        <a:effectLst/>
                        <a:latin typeface="Calibri" panose="020F0502020204030204" pitchFamily="34" charset="0"/>
                      </a:endParaRPr>
                    </a:p>
                  </a:txBody>
                  <a:tcPr marL="7492" marR="7492" marT="7492" marB="0" anchor="b"/>
                </a:tc>
                <a:tc>
                  <a:txBody>
                    <a:bodyPr/>
                    <a:lstStyle/>
                    <a:p>
                      <a:pPr algn="l" fontAlgn="b"/>
                      <a:r>
                        <a:rPr lang="en-US" sz="1100" u="none" strike="noStrike">
                          <a:effectLst/>
                        </a:rPr>
                        <a:t>Grace Slusser</a:t>
                      </a:r>
                      <a:endParaRPr lang="en-US" sz="1100" b="0" i="0" u="none" strike="noStrike">
                        <a:solidFill>
                          <a:srgbClr val="000000"/>
                        </a:solidFill>
                        <a:effectLst/>
                        <a:latin typeface="Calibri" panose="020F0502020204030204" pitchFamily="34" charset="0"/>
                      </a:endParaRPr>
                    </a:p>
                  </a:txBody>
                  <a:tcPr marL="7492" marR="7492" marT="7492" marB="0" anchor="b"/>
                </a:tc>
              </a:tr>
              <a:tr h="256976">
                <a:tc>
                  <a:txBody>
                    <a:bodyPr/>
                    <a:lstStyle/>
                    <a:p>
                      <a:pPr algn="l" fontAlgn="b"/>
                      <a:r>
                        <a:rPr lang="en-US" sz="1100" u="none" strike="noStrike">
                          <a:effectLst/>
                        </a:rPr>
                        <a:t>Secretary (Spring)</a:t>
                      </a:r>
                      <a:endParaRPr lang="en-US" sz="1100" b="0" i="0" u="none" strike="noStrike">
                        <a:solidFill>
                          <a:srgbClr val="000000"/>
                        </a:solidFill>
                        <a:effectLst/>
                        <a:latin typeface="Calibri" panose="020F0502020204030204" pitchFamily="34" charset="0"/>
                      </a:endParaRPr>
                    </a:p>
                  </a:txBody>
                  <a:tcPr marL="7492" marR="7492" marT="7492" marB="0" anchor="b"/>
                </a:tc>
                <a:tc>
                  <a:txBody>
                    <a:bodyPr/>
                    <a:lstStyle/>
                    <a:p>
                      <a:pPr algn="l" fontAlgn="b"/>
                      <a:r>
                        <a:rPr lang="en-US" sz="1100" u="none" strike="noStrike">
                          <a:effectLst/>
                        </a:rPr>
                        <a:t>Taylor Davis</a:t>
                      </a:r>
                      <a:endParaRPr lang="en-US" sz="1100" b="0" i="0" u="none" strike="noStrike">
                        <a:solidFill>
                          <a:srgbClr val="000000"/>
                        </a:solidFill>
                        <a:effectLst/>
                        <a:latin typeface="Calibri" panose="020F0502020204030204" pitchFamily="34" charset="0"/>
                      </a:endParaRPr>
                    </a:p>
                  </a:txBody>
                  <a:tcPr marL="7492" marR="7492" marT="7492" marB="0" anchor="b"/>
                </a:tc>
              </a:tr>
              <a:tr h="256976">
                <a:tc>
                  <a:txBody>
                    <a:bodyPr/>
                    <a:lstStyle/>
                    <a:p>
                      <a:pPr algn="l" fontAlgn="b"/>
                      <a:r>
                        <a:rPr lang="en-US" sz="1100" u="none" strike="noStrike" dirty="0">
                          <a:effectLst/>
                        </a:rPr>
                        <a:t>Treasurer</a:t>
                      </a:r>
                      <a:endParaRPr lang="en-US" sz="1100" b="0" i="0" u="none" strike="noStrike" dirty="0">
                        <a:solidFill>
                          <a:srgbClr val="000000"/>
                        </a:solidFill>
                        <a:effectLst/>
                        <a:latin typeface="Calibri" panose="020F0502020204030204" pitchFamily="34" charset="0"/>
                      </a:endParaRPr>
                    </a:p>
                  </a:txBody>
                  <a:tcPr marL="7492" marR="7492" marT="7492" marB="0" anchor="b"/>
                </a:tc>
                <a:tc>
                  <a:txBody>
                    <a:bodyPr/>
                    <a:lstStyle/>
                    <a:p>
                      <a:pPr algn="l" fontAlgn="b"/>
                      <a:r>
                        <a:rPr lang="en-US" sz="1100" u="none" strike="noStrike">
                          <a:effectLst/>
                        </a:rPr>
                        <a:t>Haley Morella</a:t>
                      </a:r>
                      <a:endParaRPr lang="en-US" sz="1100" b="0" i="0" u="none" strike="noStrike">
                        <a:solidFill>
                          <a:srgbClr val="000000"/>
                        </a:solidFill>
                        <a:effectLst/>
                        <a:latin typeface="Calibri" panose="020F0502020204030204" pitchFamily="34" charset="0"/>
                      </a:endParaRPr>
                    </a:p>
                  </a:txBody>
                  <a:tcPr marL="7492" marR="7492" marT="7492" marB="0" anchor="b"/>
                </a:tc>
              </a:tr>
              <a:tr h="256976">
                <a:tc>
                  <a:txBody>
                    <a:bodyPr/>
                    <a:lstStyle/>
                    <a:p>
                      <a:pPr algn="l" fontAlgn="b"/>
                      <a:r>
                        <a:rPr lang="en-US" sz="1100" u="none" strike="noStrike">
                          <a:effectLst/>
                        </a:rPr>
                        <a:t>Awards and Grants Chair</a:t>
                      </a:r>
                      <a:endParaRPr lang="en-US" sz="1100" b="0" i="0" u="none" strike="noStrike">
                        <a:solidFill>
                          <a:srgbClr val="000000"/>
                        </a:solidFill>
                        <a:effectLst/>
                        <a:latin typeface="Calibri" panose="020F0502020204030204" pitchFamily="34" charset="0"/>
                      </a:endParaRPr>
                    </a:p>
                  </a:txBody>
                  <a:tcPr marL="7492" marR="7492" marT="7492" marB="0" anchor="b"/>
                </a:tc>
                <a:tc>
                  <a:txBody>
                    <a:bodyPr/>
                    <a:lstStyle/>
                    <a:p>
                      <a:pPr algn="l" fontAlgn="b"/>
                      <a:r>
                        <a:rPr lang="en-US" sz="1100" u="none" strike="noStrike">
                          <a:effectLst/>
                        </a:rPr>
                        <a:t>Madison Thompson</a:t>
                      </a:r>
                      <a:endParaRPr lang="en-US" sz="1100" b="0" i="0" u="none" strike="noStrike">
                        <a:solidFill>
                          <a:srgbClr val="000000"/>
                        </a:solidFill>
                        <a:effectLst/>
                        <a:latin typeface="Calibri" panose="020F0502020204030204" pitchFamily="34" charset="0"/>
                      </a:endParaRPr>
                    </a:p>
                  </a:txBody>
                  <a:tcPr marL="7492" marR="7492" marT="7492" marB="0" anchor="b"/>
                </a:tc>
              </a:tr>
              <a:tr h="256976">
                <a:tc>
                  <a:txBody>
                    <a:bodyPr/>
                    <a:lstStyle/>
                    <a:p>
                      <a:pPr algn="l" fontAlgn="b"/>
                      <a:r>
                        <a:rPr lang="en-US" sz="1100" u="none" strike="noStrike">
                          <a:effectLst/>
                        </a:rPr>
                        <a:t>Social Events Chair</a:t>
                      </a:r>
                      <a:endParaRPr lang="en-US" sz="1100" b="0" i="0" u="none" strike="noStrike">
                        <a:solidFill>
                          <a:srgbClr val="000000"/>
                        </a:solidFill>
                        <a:effectLst/>
                        <a:latin typeface="Calibri" panose="020F0502020204030204" pitchFamily="34" charset="0"/>
                      </a:endParaRPr>
                    </a:p>
                  </a:txBody>
                  <a:tcPr marL="7492" marR="7492" marT="7492" marB="0" anchor="b"/>
                </a:tc>
                <a:tc>
                  <a:txBody>
                    <a:bodyPr/>
                    <a:lstStyle/>
                    <a:p>
                      <a:pPr algn="l" fontAlgn="b"/>
                      <a:r>
                        <a:rPr lang="en-US" sz="1100" u="none" strike="noStrike">
                          <a:effectLst/>
                        </a:rPr>
                        <a:t>Sabrina Ridenour</a:t>
                      </a:r>
                      <a:endParaRPr lang="en-US" sz="1100" b="0" i="0" u="none" strike="noStrike">
                        <a:solidFill>
                          <a:srgbClr val="000000"/>
                        </a:solidFill>
                        <a:effectLst/>
                        <a:latin typeface="Calibri" panose="020F0502020204030204" pitchFamily="34" charset="0"/>
                      </a:endParaRPr>
                    </a:p>
                  </a:txBody>
                  <a:tcPr marL="7492" marR="7492" marT="7492" marB="0" anchor="b"/>
                </a:tc>
              </a:tr>
              <a:tr h="256976">
                <a:tc>
                  <a:txBody>
                    <a:bodyPr/>
                    <a:lstStyle/>
                    <a:p>
                      <a:pPr algn="l" fontAlgn="b"/>
                      <a:r>
                        <a:rPr lang="en-US" sz="1100" u="none" strike="noStrike">
                          <a:effectLst/>
                        </a:rPr>
                        <a:t>Corporate Relations</a:t>
                      </a:r>
                      <a:endParaRPr lang="en-US" sz="1100" b="0" i="0" u="none" strike="noStrike">
                        <a:solidFill>
                          <a:srgbClr val="000000"/>
                        </a:solidFill>
                        <a:effectLst/>
                        <a:latin typeface="Calibri" panose="020F0502020204030204" pitchFamily="34" charset="0"/>
                      </a:endParaRPr>
                    </a:p>
                  </a:txBody>
                  <a:tcPr marL="7492" marR="7492" marT="7492" marB="0" anchor="b"/>
                </a:tc>
                <a:tc>
                  <a:txBody>
                    <a:bodyPr/>
                    <a:lstStyle/>
                    <a:p>
                      <a:pPr algn="l" fontAlgn="b"/>
                      <a:r>
                        <a:rPr lang="en-US" sz="1100" u="none" strike="noStrike">
                          <a:effectLst/>
                        </a:rPr>
                        <a:t>Lauren Moore</a:t>
                      </a:r>
                      <a:endParaRPr lang="en-US" sz="1100" b="0" i="0" u="none" strike="noStrike">
                        <a:solidFill>
                          <a:srgbClr val="000000"/>
                        </a:solidFill>
                        <a:effectLst/>
                        <a:latin typeface="Calibri" panose="020F0502020204030204" pitchFamily="34" charset="0"/>
                      </a:endParaRPr>
                    </a:p>
                  </a:txBody>
                  <a:tcPr marL="7492" marR="7492" marT="7492" marB="0" anchor="b"/>
                </a:tc>
              </a:tr>
              <a:tr h="256976">
                <a:tc>
                  <a:txBody>
                    <a:bodyPr/>
                    <a:lstStyle/>
                    <a:p>
                      <a:pPr algn="l" fontAlgn="b"/>
                      <a:r>
                        <a:rPr lang="en-US" sz="1100" u="none" strike="noStrike">
                          <a:effectLst/>
                        </a:rPr>
                        <a:t>Webmaster</a:t>
                      </a:r>
                      <a:endParaRPr lang="en-US" sz="1100" b="0" i="0" u="none" strike="noStrike">
                        <a:solidFill>
                          <a:srgbClr val="000000"/>
                        </a:solidFill>
                        <a:effectLst/>
                        <a:latin typeface="Calibri" panose="020F0502020204030204" pitchFamily="34" charset="0"/>
                      </a:endParaRPr>
                    </a:p>
                  </a:txBody>
                  <a:tcPr marL="7492" marR="7492" marT="7492" marB="0" anchor="b"/>
                </a:tc>
                <a:tc>
                  <a:txBody>
                    <a:bodyPr/>
                    <a:lstStyle/>
                    <a:p>
                      <a:pPr algn="l" fontAlgn="b"/>
                      <a:r>
                        <a:rPr lang="en-US" sz="1100" u="none" strike="noStrike">
                          <a:effectLst/>
                        </a:rPr>
                        <a:t>Eilish Miller</a:t>
                      </a:r>
                      <a:endParaRPr lang="en-US" sz="1100" b="0" i="0" u="none" strike="noStrike">
                        <a:solidFill>
                          <a:srgbClr val="000000"/>
                        </a:solidFill>
                        <a:effectLst/>
                        <a:latin typeface="Calibri" panose="020F0502020204030204" pitchFamily="34" charset="0"/>
                      </a:endParaRPr>
                    </a:p>
                  </a:txBody>
                  <a:tcPr marL="7492" marR="7492" marT="7492" marB="0" anchor="b"/>
                </a:tc>
              </a:tr>
              <a:tr h="256976">
                <a:tc>
                  <a:txBody>
                    <a:bodyPr/>
                    <a:lstStyle/>
                    <a:p>
                      <a:pPr algn="l" fontAlgn="b"/>
                      <a:r>
                        <a:rPr lang="en-US" sz="1100" u="none" strike="noStrike">
                          <a:effectLst/>
                        </a:rPr>
                        <a:t>Historian</a:t>
                      </a:r>
                      <a:endParaRPr lang="en-US" sz="1100" b="0" i="0" u="none" strike="noStrike">
                        <a:solidFill>
                          <a:srgbClr val="000000"/>
                        </a:solidFill>
                        <a:effectLst/>
                        <a:latin typeface="Calibri" panose="020F0502020204030204" pitchFamily="34" charset="0"/>
                      </a:endParaRPr>
                    </a:p>
                  </a:txBody>
                  <a:tcPr marL="7492" marR="7492" marT="7492" marB="0" anchor="b"/>
                </a:tc>
                <a:tc>
                  <a:txBody>
                    <a:bodyPr/>
                    <a:lstStyle/>
                    <a:p>
                      <a:pPr algn="l" fontAlgn="b"/>
                      <a:r>
                        <a:rPr lang="en-US" sz="1100" u="none" strike="noStrike">
                          <a:effectLst/>
                        </a:rPr>
                        <a:t>Meg Neely</a:t>
                      </a:r>
                      <a:endParaRPr lang="en-US" sz="1100" b="0" i="0" u="none" strike="noStrike">
                        <a:solidFill>
                          <a:srgbClr val="000000"/>
                        </a:solidFill>
                        <a:effectLst/>
                        <a:latin typeface="Calibri" panose="020F0502020204030204" pitchFamily="34" charset="0"/>
                      </a:endParaRPr>
                    </a:p>
                  </a:txBody>
                  <a:tcPr marL="7492" marR="7492" marT="7492" marB="0" anchor="b"/>
                </a:tc>
              </a:tr>
              <a:tr h="256976">
                <a:tc gridSpan="2">
                  <a:txBody>
                    <a:bodyPr/>
                    <a:lstStyle/>
                    <a:p>
                      <a:pPr algn="ctr" fontAlgn="b"/>
                      <a:r>
                        <a:rPr lang="en-US" sz="1100" u="none" strike="noStrike">
                          <a:effectLst/>
                        </a:rPr>
                        <a:t>Event Leads</a:t>
                      </a:r>
                      <a:endParaRPr lang="en-US" sz="1100" b="0" i="0" u="none" strike="noStrike">
                        <a:solidFill>
                          <a:srgbClr val="000000"/>
                        </a:solidFill>
                        <a:effectLst/>
                        <a:latin typeface="Calibri" panose="020F0502020204030204" pitchFamily="34" charset="0"/>
                      </a:endParaRPr>
                    </a:p>
                  </a:txBody>
                  <a:tcPr marL="7492" marR="7492" marT="7492" marB="0" anchor="b"/>
                </a:tc>
                <a:tc hMerge="1">
                  <a:txBody>
                    <a:bodyPr/>
                    <a:lstStyle/>
                    <a:p>
                      <a:endParaRPr lang="en-US"/>
                    </a:p>
                  </a:txBody>
                  <a:tcPr/>
                </a:tc>
              </a:tr>
              <a:tr h="256976">
                <a:tc>
                  <a:txBody>
                    <a:bodyPr/>
                    <a:lstStyle/>
                    <a:p>
                      <a:pPr algn="l" fontAlgn="b"/>
                      <a:r>
                        <a:rPr lang="en-US" sz="1100" u="none" strike="noStrike">
                          <a:effectLst/>
                        </a:rPr>
                        <a:t>Murder Mystery Lunch</a:t>
                      </a:r>
                      <a:endParaRPr lang="en-US" sz="1100" b="0" i="0" u="none" strike="noStrike">
                        <a:solidFill>
                          <a:srgbClr val="000000"/>
                        </a:solidFill>
                        <a:effectLst/>
                        <a:latin typeface="Calibri" panose="020F0502020204030204" pitchFamily="34" charset="0"/>
                      </a:endParaRPr>
                    </a:p>
                  </a:txBody>
                  <a:tcPr marL="7492" marR="7492" marT="7492" marB="0" anchor="b"/>
                </a:tc>
                <a:tc>
                  <a:txBody>
                    <a:bodyPr/>
                    <a:lstStyle/>
                    <a:p>
                      <a:pPr algn="l" fontAlgn="b"/>
                      <a:r>
                        <a:rPr lang="en-US" sz="1100" u="none" strike="noStrike">
                          <a:effectLst/>
                        </a:rPr>
                        <a:t>Megan Porter</a:t>
                      </a:r>
                      <a:endParaRPr lang="en-US" sz="1100" b="0" i="0" u="none" strike="noStrike">
                        <a:solidFill>
                          <a:srgbClr val="000000"/>
                        </a:solidFill>
                        <a:effectLst/>
                        <a:latin typeface="Calibri" panose="020F0502020204030204" pitchFamily="34" charset="0"/>
                      </a:endParaRPr>
                    </a:p>
                  </a:txBody>
                  <a:tcPr marL="7492" marR="7492" marT="7492" marB="0" anchor="b"/>
                </a:tc>
              </a:tr>
              <a:tr h="256976">
                <a:tc>
                  <a:txBody>
                    <a:bodyPr/>
                    <a:lstStyle/>
                    <a:p>
                      <a:pPr algn="l" fontAlgn="b"/>
                      <a:r>
                        <a:rPr lang="en-US" sz="1100" u="none" strike="noStrike">
                          <a:effectLst/>
                        </a:rPr>
                        <a:t>Trunk or Treat</a:t>
                      </a:r>
                      <a:endParaRPr lang="en-US" sz="1100" b="0" i="0" u="none" strike="noStrike">
                        <a:solidFill>
                          <a:srgbClr val="000000"/>
                        </a:solidFill>
                        <a:effectLst/>
                        <a:latin typeface="Calibri" panose="020F0502020204030204" pitchFamily="34" charset="0"/>
                      </a:endParaRPr>
                    </a:p>
                  </a:txBody>
                  <a:tcPr marL="7492" marR="7492" marT="7492" marB="0" anchor="b"/>
                </a:tc>
                <a:tc>
                  <a:txBody>
                    <a:bodyPr/>
                    <a:lstStyle/>
                    <a:p>
                      <a:pPr algn="l" fontAlgn="b"/>
                      <a:r>
                        <a:rPr lang="en-US" sz="1100" u="none" strike="noStrike">
                          <a:effectLst/>
                        </a:rPr>
                        <a:t>Alex Anderson</a:t>
                      </a:r>
                      <a:endParaRPr lang="en-US" sz="1100" b="0" i="0" u="none" strike="noStrike">
                        <a:solidFill>
                          <a:srgbClr val="000000"/>
                        </a:solidFill>
                        <a:effectLst/>
                        <a:latin typeface="Calibri" panose="020F0502020204030204" pitchFamily="34" charset="0"/>
                      </a:endParaRPr>
                    </a:p>
                  </a:txBody>
                  <a:tcPr marL="7492" marR="7492" marT="7492" marB="0" anchor="b"/>
                </a:tc>
              </a:tr>
              <a:tr h="256976">
                <a:tc>
                  <a:txBody>
                    <a:bodyPr/>
                    <a:lstStyle/>
                    <a:p>
                      <a:pPr algn="l" fontAlgn="b"/>
                      <a:r>
                        <a:rPr lang="en-US" sz="1100" u="none" strike="noStrike">
                          <a:effectLst/>
                        </a:rPr>
                        <a:t>Trunk or Treat</a:t>
                      </a:r>
                      <a:endParaRPr lang="en-US" sz="1100" b="0" i="0" u="none" strike="noStrike">
                        <a:solidFill>
                          <a:srgbClr val="000000"/>
                        </a:solidFill>
                        <a:effectLst/>
                        <a:latin typeface="Calibri" panose="020F0502020204030204" pitchFamily="34" charset="0"/>
                      </a:endParaRPr>
                    </a:p>
                  </a:txBody>
                  <a:tcPr marL="7492" marR="7492" marT="7492" marB="0" anchor="b"/>
                </a:tc>
                <a:tc>
                  <a:txBody>
                    <a:bodyPr/>
                    <a:lstStyle/>
                    <a:p>
                      <a:pPr algn="l" fontAlgn="b"/>
                      <a:r>
                        <a:rPr lang="en-US" sz="1100" u="none" strike="noStrike">
                          <a:effectLst/>
                        </a:rPr>
                        <a:t>Anna Gilpin</a:t>
                      </a:r>
                      <a:endParaRPr lang="en-US" sz="1100" b="0" i="0" u="none" strike="noStrike">
                        <a:solidFill>
                          <a:srgbClr val="000000"/>
                        </a:solidFill>
                        <a:effectLst/>
                        <a:latin typeface="Calibri" panose="020F0502020204030204" pitchFamily="34" charset="0"/>
                      </a:endParaRPr>
                    </a:p>
                  </a:txBody>
                  <a:tcPr marL="7492" marR="7492" marT="7492" marB="0" anchor="b"/>
                </a:tc>
              </a:tr>
              <a:tr h="256976">
                <a:tc>
                  <a:txBody>
                    <a:bodyPr/>
                    <a:lstStyle/>
                    <a:p>
                      <a:pPr algn="l" fontAlgn="b"/>
                      <a:r>
                        <a:rPr lang="en-US" sz="1100" u="none" strike="noStrike">
                          <a:effectLst/>
                        </a:rPr>
                        <a:t>Girl Scout Day</a:t>
                      </a:r>
                      <a:endParaRPr lang="en-US" sz="1100" b="0" i="0" u="none" strike="noStrike">
                        <a:solidFill>
                          <a:srgbClr val="000000"/>
                        </a:solidFill>
                        <a:effectLst/>
                        <a:latin typeface="Calibri" panose="020F0502020204030204" pitchFamily="34" charset="0"/>
                      </a:endParaRPr>
                    </a:p>
                  </a:txBody>
                  <a:tcPr marL="7492" marR="7492" marT="7492" marB="0" anchor="b"/>
                </a:tc>
                <a:tc>
                  <a:txBody>
                    <a:bodyPr/>
                    <a:lstStyle/>
                    <a:p>
                      <a:pPr algn="l" fontAlgn="b"/>
                      <a:r>
                        <a:rPr lang="en-US" sz="1100" u="none" strike="noStrike">
                          <a:effectLst/>
                        </a:rPr>
                        <a:t>Sabrina Ridenour</a:t>
                      </a:r>
                      <a:endParaRPr lang="en-US" sz="1100" b="0" i="0" u="none" strike="noStrike">
                        <a:solidFill>
                          <a:srgbClr val="000000"/>
                        </a:solidFill>
                        <a:effectLst/>
                        <a:latin typeface="Calibri" panose="020F0502020204030204" pitchFamily="34" charset="0"/>
                      </a:endParaRPr>
                    </a:p>
                  </a:txBody>
                  <a:tcPr marL="7492" marR="7492" marT="7492" marB="0" anchor="b"/>
                </a:tc>
              </a:tr>
              <a:tr h="256976">
                <a:tc>
                  <a:txBody>
                    <a:bodyPr/>
                    <a:lstStyle/>
                    <a:p>
                      <a:pPr algn="l" fontAlgn="b"/>
                      <a:r>
                        <a:rPr lang="en-US" sz="1100" u="none" strike="noStrike">
                          <a:effectLst/>
                        </a:rPr>
                        <a:t>Girl Scout Day</a:t>
                      </a:r>
                      <a:endParaRPr lang="en-US" sz="1100" b="0" i="0" u="none" strike="noStrike">
                        <a:solidFill>
                          <a:srgbClr val="000000"/>
                        </a:solidFill>
                        <a:effectLst/>
                        <a:latin typeface="Calibri" panose="020F0502020204030204" pitchFamily="34" charset="0"/>
                      </a:endParaRPr>
                    </a:p>
                  </a:txBody>
                  <a:tcPr marL="7492" marR="7492" marT="7492" marB="0" anchor="b"/>
                </a:tc>
                <a:tc>
                  <a:txBody>
                    <a:bodyPr/>
                    <a:lstStyle/>
                    <a:p>
                      <a:pPr algn="l" fontAlgn="b"/>
                      <a:r>
                        <a:rPr lang="en-US" sz="1100" u="none" strike="noStrike">
                          <a:effectLst/>
                        </a:rPr>
                        <a:t>Taylor Davis</a:t>
                      </a:r>
                      <a:endParaRPr lang="en-US" sz="1100" b="0" i="0" u="none" strike="noStrike">
                        <a:solidFill>
                          <a:srgbClr val="000000"/>
                        </a:solidFill>
                        <a:effectLst/>
                        <a:latin typeface="Calibri" panose="020F0502020204030204" pitchFamily="34" charset="0"/>
                      </a:endParaRPr>
                    </a:p>
                  </a:txBody>
                  <a:tcPr marL="7492" marR="7492" marT="7492" marB="0" anchor="b"/>
                </a:tc>
              </a:tr>
              <a:tr h="256976">
                <a:tc>
                  <a:txBody>
                    <a:bodyPr/>
                    <a:lstStyle/>
                    <a:p>
                      <a:pPr algn="l" fontAlgn="b"/>
                      <a:r>
                        <a:rPr lang="en-US" sz="1100" u="none" strike="noStrike">
                          <a:effectLst/>
                        </a:rPr>
                        <a:t>8th Grade Day</a:t>
                      </a:r>
                      <a:endParaRPr lang="en-US" sz="1100" b="0" i="0" u="none" strike="noStrike">
                        <a:solidFill>
                          <a:srgbClr val="000000"/>
                        </a:solidFill>
                        <a:effectLst/>
                        <a:latin typeface="Calibri" panose="020F0502020204030204" pitchFamily="34" charset="0"/>
                      </a:endParaRPr>
                    </a:p>
                  </a:txBody>
                  <a:tcPr marL="7492" marR="7492" marT="7492" marB="0" anchor="b"/>
                </a:tc>
                <a:tc>
                  <a:txBody>
                    <a:bodyPr/>
                    <a:lstStyle/>
                    <a:p>
                      <a:pPr algn="l" fontAlgn="b"/>
                      <a:r>
                        <a:rPr lang="en-US" sz="1100" u="none" strike="noStrike">
                          <a:effectLst/>
                        </a:rPr>
                        <a:t>Rachel Dubriwny</a:t>
                      </a:r>
                      <a:endParaRPr lang="en-US" sz="1100" b="0" i="0" u="none" strike="noStrike">
                        <a:solidFill>
                          <a:srgbClr val="000000"/>
                        </a:solidFill>
                        <a:effectLst/>
                        <a:latin typeface="Calibri" panose="020F0502020204030204" pitchFamily="34" charset="0"/>
                      </a:endParaRPr>
                    </a:p>
                  </a:txBody>
                  <a:tcPr marL="7492" marR="7492" marT="7492" marB="0" anchor="b"/>
                </a:tc>
              </a:tr>
              <a:tr h="256976">
                <a:tc>
                  <a:txBody>
                    <a:bodyPr/>
                    <a:lstStyle/>
                    <a:p>
                      <a:pPr algn="l" fontAlgn="b"/>
                      <a:r>
                        <a:rPr lang="en-US" sz="1100" u="none" strike="noStrike" dirty="0">
                          <a:effectLst/>
                        </a:rPr>
                        <a:t>8th Grade Day</a:t>
                      </a:r>
                      <a:endParaRPr lang="en-US" sz="1100" b="0" i="0" u="none" strike="noStrike" dirty="0">
                        <a:solidFill>
                          <a:srgbClr val="000000"/>
                        </a:solidFill>
                        <a:effectLst/>
                        <a:latin typeface="Calibri" panose="020F0502020204030204" pitchFamily="34" charset="0"/>
                      </a:endParaRPr>
                    </a:p>
                  </a:txBody>
                  <a:tcPr marL="7492" marR="7492" marT="7492" marB="0" anchor="b"/>
                </a:tc>
                <a:tc>
                  <a:txBody>
                    <a:bodyPr/>
                    <a:lstStyle/>
                    <a:p>
                      <a:pPr algn="l" fontAlgn="b"/>
                      <a:r>
                        <a:rPr lang="en-US" sz="1100" u="none" strike="noStrike" dirty="0">
                          <a:effectLst/>
                        </a:rPr>
                        <a:t>Jenna Henry</a:t>
                      </a:r>
                      <a:endParaRPr lang="en-US" sz="1100" b="0" i="0" u="none" strike="noStrike" dirty="0">
                        <a:solidFill>
                          <a:srgbClr val="000000"/>
                        </a:solidFill>
                        <a:effectLst/>
                        <a:latin typeface="Calibri" panose="020F0502020204030204" pitchFamily="34" charset="0"/>
                      </a:endParaRPr>
                    </a:p>
                  </a:txBody>
                  <a:tcPr marL="7492" marR="7492" marT="7492" marB="0" anchor="b"/>
                </a:tc>
              </a:tr>
            </a:tbl>
          </a:graphicData>
        </a:graphic>
      </p:graphicFrame>
    </p:spTree>
    <p:extLst>
      <p:ext uri="{BB962C8B-B14F-4D97-AF65-F5344CB8AC3E}">
        <p14:creationId xmlns:p14="http://schemas.microsoft.com/office/powerpoint/2010/main" val="1029072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Murder Mystery Lunch</a:t>
            </a:r>
            <a:br>
              <a:rPr lang="en-US" dirty="0" smtClean="0"/>
            </a:br>
            <a:r>
              <a:rPr lang="en-US" sz="1600" dirty="0" smtClean="0"/>
              <a:t>Event Lead: Megan Porter</a:t>
            </a:r>
            <a:endParaRPr lang="en-US" dirty="0"/>
          </a:p>
        </p:txBody>
      </p:sp>
      <p:sp>
        <p:nvSpPr>
          <p:cNvPr id="3" name="Content Placeholder 2"/>
          <p:cNvSpPr>
            <a:spLocks noGrp="1"/>
          </p:cNvSpPr>
          <p:nvPr>
            <p:ph sz="half" idx="1"/>
          </p:nvPr>
        </p:nvSpPr>
        <p:spPr/>
        <p:txBody>
          <a:bodyPr/>
          <a:lstStyle/>
          <a:p>
            <a:r>
              <a:rPr lang="en-US" dirty="0" smtClean="0"/>
              <a:t>Theme: Once Upon A Murder</a:t>
            </a:r>
          </a:p>
          <a:p>
            <a:pPr lvl="1"/>
            <a:r>
              <a:rPr lang="en-US" dirty="0" smtClean="0"/>
              <a:t>This is a SWE-sponsored activity for Girl Scouts</a:t>
            </a:r>
          </a:p>
          <a:p>
            <a:pPr lvl="1"/>
            <a:r>
              <a:rPr lang="en-US" dirty="0"/>
              <a:t>The day is setup like a game of Clue where the girls have to figure out who committed a murder based on clues given to them throughout the day. Volunteers can work as guides, dress up as characters, help with registration, cleanup, and help with food.</a:t>
            </a:r>
            <a:endParaRPr lang="en-US" dirty="0"/>
          </a:p>
        </p:txBody>
      </p:sp>
      <p:pic>
        <p:nvPicPr>
          <p:cNvPr id="2050" name="Picture 2" descr="Embedded image permalink"/>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08713" y="2954532"/>
            <a:ext cx="4824412" cy="2714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703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Trunk-or-Treat</a:t>
            </a:r>
            <a:br>
              <a:rPr lang="en-US" dirty="0" smtClean="0"/>
            </a:br>
            <a:r>
              <a:rPr lang="en-US" dirty="0" smtClean="0"/>
              <a:t>Date: Saturday, October 31</a:t>
            </a:r>
            <a:r>
              <a:rPr lang="en-US" baseline="30000" dirty="0" smtClean="0"/>
              <a:t>st</a:t>
            </a:r>
            <a:r>
              <a:rPr lang="en-US" dirty="0" smtClean="0"/>
              <a:t>, 2015 </a:t>
            </a:r>
            <a:r>
              <a:rPr lang="en-US" sz="2000" dirty="0" smtClean="0"/>
              <a:t>(tentative)</a:t>
            </a:r>
            <a:endParaRPr lang="en-US" sz="2000" dirty="0"/>
          </a:p>
        </p:txBody>
      </p:sp>
      <p:sp>
        <p:nvSpPr>
          <p:cNvPr id="3" name="Content Placeholder 2"/>
          <p:cNvSpPr>
            <a:spLocks noGrp="1"/>
          </p:cNvSpPr>
          <p:nvPr>
            <p:ph sz="half" idx="1"/>
          </p:nvPr>
        </p:nvSpPr>
        <p:spPr/>
        <p:txBody>
          <a:bodyPr>
            <a:normAutofit fontScale="92500" lnSpcReduction="10000"/>
          </a:bodyPr>
          <a:lstStyle/>
          <a:p>
            <a:r>
              <a:rPr lang="en-US" dirty="0">
                <a:solidFill>
                  <a:schemeClr val="tx1"/>
                </a:solidFill>
              </a:rPr>
              <a:t>The Institute of Industrial Engineers will be hosting Trunk or Treat in the concourse level of the Coliseum this year. This is an annual community event where local families bring their children to trick or treat at various student organizations’ tables. Groups that participate in this event are encouraged to dress up in (kid-appropriate) Halloween costumes and to decorate their tables. Groups are responsible for purchasing their own candy—plan for approximately 1000 kids. </a:t>
            </a:r>
          </a:p>
          <a:p>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Theme: ???</a:t>
            </a:r>
          </a:p>
          <a:p>
            <a:r>
              <a:rPr lang="en-US" dirty="0" smtClean="0"/>
              <a:t>Lead: Alex Anderson, Anna Gilpin</a:t>
            </a:r>
          </a:p>
          <a:p>
            <a:endParaRPr lang="en-US" dirty="0"/>
          </a:p>
        </p:txBody>
      </p:sp>
      <p:pic>
        <p:nvPicPr>
          <p:cNvPr id="5" name="Picture 13" descr="http://sphotos-b.xx.fbcdn.net/hphotos-prn1/64601_10150595197918269_2120083597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1404" y="3516746"/>
            <a:ext cx="238125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http://sphotos-b.xx.fbcdn.net/hphotos-snc7/425596_10150595196248269_155634968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5346" y="4037763"/>
            <a:ext cx="2843955" cy="213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818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Fall Semester Events</a:t>
            </a:r>
            <a:endParaRPr lang="en-US" dirty="0"/>
          </a:p>
        </p:txBody>
      </p:sp>
      <p:sp>
        <p:nvSpPr>
          <p:cNvPr id="3" name="Content Placeholder 2"/>
          <p:cNvSpPr>
            <a:spLocks noGrp="1"/>
          </p:cNvSpPr>
          <p:nvPr>
            <p:ph sz="half" idx="1"/>
          </p:nvPr>
        </p:nvSpPr>
        <p:spPr/>
        <p:txBody>
          <a:bodyPr>
            <a:normAutofit lnSpcReduction="10000"/>
          </a:bodyPr>
          <a:lstStyle/>
          <a:p>
            <a:r>
              <a:rPr lang="en-US" dirty="0"/>
              <a:t> </a:t>
            </a:r>
            <a:r>
              <a:rPr lang="en-US" dirty="0" smtClean="0"/>
              <a:t>ASME </a:t>
            </a:r>
            <a:r>
              <a:rPr lang="en-US" dirty="0"/>
              <a:t>Pumpkin </a:t>
            </a:r>
            <a:r>
              <a:rPr lang="en-US" dirty="0" smtClean="0"/>
              <a:t>Drop (October 23)</a:t>
            </a:r>
            <a:endParaRPr lang="en-US" dirty="0"/>
          </a:p>
          <a:p>
            <a:pPr lvl="1"/>
            <a:r>
              <a:rPr lang="en-US" dirty="0"/>
              <a:t>The American Society of Mechanical Engineers along with the MAE Department will host the pumpkin drop. Volunteers will be needed to help run various aspects of the event. The event will run from 8 a.m. until 3 p.m</a:t>
            </a:r>
            <a:r>
              <a:rPr lang="en-US" dirty="0" smtClean="0"/>
              <a:t>.</a:t>
            </a:r>
          </a:p>
          <a:p>
            <a:r>
              <a:rPr lang="en-US" dirty="0" smtClean="0"/>
              <a:t>ASCE Run For Your Life 5K</a:t>
            </a:r>
          </a:p>
          <a:p>
            <a:pPr lvl="1"/>
            <a:r>
              <a:rPr lang="en-US" dirty="0" smtClean="0"/>
              <a:t>October 24</a:t>
            </a:r>
            <a:r>
              <a:rPr lang="en-US" baseline="30000" dirty="0" smtClean="0"/>
              <a:t>th</a:t>
            </a:r>
            <a:r>
              <a:rPr lang="en-US" dirty="0" smtClean="0"/>
              <a:t> at Rec Center</a:t>
            </a:r>
          </a:p>
          <a:p>
            <a:pPr lvl="1"/>
            <a:r>
              <a:rPr lang="en-US" dirty="0" smtClean="0"/>
              <a:t>Starts at 9 AM</a:t>
            </a:r>
          </a:p>
          <a:p>
            <a:pPr lvl="1"/>
            <a:r>
              <a:rPr lang="en-US" dirty="0" smtClean="0"/>
              <a:t>Contact </a:t>
            </a:r>
            <a:r>
              <a:rPr lang="en-US" dirty="0" smtClean="0">
                <a:hlinkClick r:id="rId2"/>
              </a:rPr>
              <a:t>rlbutler@mix.wvu.edu</a:t>
            </a:r>
            <a:r>
              <a:rPr lang="en-US" dirty="0" smtClean="0"/>
              <a:t> with questions</a:t>
            </a:r>
            <a:endParaRPr lang="en-US" dirty="0"/>
          </a:p>
          <a:p>
            <a:endParaRPr lang="en-US" dirty="0"/>
          </a:p>
        </p:txBody>
      </p:sp>
      <p:sp>
        <p:nvSpPr>
          <p:cNvPr id="4" name="Content Placeholder 3"/>
          <p:cNvSpPr>
            <a:spLocks noGrp="1"/>
          </p:cNvSpPr>
          <p:nvPr>
            <p:ph sz="half" idx="2"/>
          </p:nvPr>
        </p:nvSpPr>
        <p:spPr>
          <a:xfrm>
            <a:off x="6208712" y="2603500"/>
            <a:ext cx="5072201" cy="3416300"/>
          </a:xfrm>
        </p:spPr>
        <p:txBody>
          <a:bodyPr>
            <a:normAutofit lnSpcReduction="10000"/>
          </a:bodyPr>
          <a:lstStyle/>
          <a:p>
            <a:r>
              <a:rPr lang="en-US" dirty="0" smtClean="0"/>
              <a:t>WVU </a:t>
            </a:r>
            <a:r>
              <a:rPr lang="en-US" dirty="0"/>
              <a:t>Open </a:t>
            </a:r>
            <a:r>
              <a:rPr lang="en-US" dirty="0" smtClean="0"/>
              <a:t>House (October 17)</a:t>
            </a:r>
          </a:p>
          <a:p>
            <a:r>
              <a:rPr lang="en-US" dirty="0" smtClean="0"/>
              <a:t>WVU </a:t>
            </a:r>
            <a:r>
              <a:rPr lang="en-US" dirty="0"/>
              <a:t>Open </a:t>
            </a:r>
            <a:r>
              <a:rPr lang="en-US" dirty="0" smtClean="0"/>
              <a:t>House (October 24)</a:t>
            </a:r>
          </a:p>
          <a:p>
            <a:r>
              <a:rPr lang="en-US" dirty="0" smtClean="0"/>
              <a:t>High School Visitation Day (October 31</a:t>
            </a:r>
            <a:r>
              <a:rPr lang="en-US" baseline="30000" dirty="0" smtClean="0"/>
              <a:t>st</a:t>
            </a:r>
            <a:r>
              <a:rPr lang="en-US" dirty="0" smtClean="0"/>
              <a:t>)</a:t>
            </a:r>
          </a:p>
          <a:p>
            <a:pPr lvl="1"/>
            <a:r>
              <a:rPr lang="en-US" dirty="0" smtClean="0"/>
              <a:t>Volunteers will be needed for both open houses (I think?)</a:t>
            </a:r>
          </a:p>
          <a:p>
            <a:pPr lvl="1"/>
            <a:r>
              <a:rPr lang="en-US" dirty="0" smtClean="0"/>
              <a:t>More info to come when it become available</a:t>
            </a:r>
            <a:endParaRPr lang="en-US" dirty="0"/>
          </a:p>
          <a:p>
            <a:endParaRPr lang="en-US" dirty="0"/>
          </a:p>
        </p:txBody>
      </p:sp>
    </p:spTree>
    <p:extLst>
      <p:ext uri="{BB962C8B-B14F-4D97-AF65-F5344CB8AC3E}">
        <p14:creationId xmlns:p14="http://schemas.microsoft.com/office/powerpoint/2010/main" val="919008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Fall Semester Events</a:t>
            </a:r>
            <a:endParaRPr lang="en-US" dirty="0"/>
          </a:p>
        </p:txBody>
      </p:sp>
      <p:sp>
        <p:nvSpPr>
          <p:cNvPr id="5" name="Content Placeholder 4"/>
          <p:cNvSpPr>
            <a:spLocks noGrp="1"/>
          </p:cNvSpPr>
          <p:nvPr>
            <p:ph idx="1"/>
          </p:nvPr>
        </p:nvSpPr>
        <p:spPr/>
        <p:txBody>
          <a:bodyPr/>
          <a:lstStyle/>
          <a:p>
            <a:r>
              <a:rPr lang="en-US" dirty="0" smtClean="0"/>
              <a:t>Girls Rock Science</a:t>
            </a:r>
          </a:p>
          <a:p>
            <a:pPr lvl="1"/>
            <a:r>
              <a:rPr lang="en-US" dirty="0" smtClean="0"/>
              <a:t>Outreach event at the Carnegie Science Center on October 4th</a:t>
            </a:r>
          </a:p>
          <a:p>
            <a:pPr lvl="1"/>
            <a:r>
              <a:rPr lang="en-US" dirty="0" smtClean="0"/>
              <a:t>Need 2-3 Volunteers to work a SWE booth with the Pittsburgh area sections.</a:t>
            </a:r>
          </a:p>
          <a:p>
            <a:pPr lvl="1"/>
            <a:r>
              <a:rPr lang="en-US" dirty="0" smtClean="0"/>
              <a:t>Available times are 10:30-12:30 and 12:00-2:30</a:t>
            </a:r>
          </a:p>
          <a:p>
            <a:pPr lvl="1"/>
            <a:r>
              <a:rPr lang="en-US" dirty="0" smtClean="0"/>
              <a:t>Email the WVU SWE account if you </a:t>
            </a:r>
            <a:r>
              <a:rPr lang="en-US" smtClean="0"/>
              <a:t>are interested</a:t>
            </a:r>
            <a:endParaRPr lang="en-US" dirty="0"/>
          </a:p>
        </p:txBody>
      </p:sp>
    </p:spTree>
    <p:extLst>
      <p:ext uri="{BB962C8B-B14F-4D97-AF65-F5344CB8AC3E}">
        <p14:creationId xmlns:p14="http://schemas.microsoft.com/office/powerpoint/2010/main" val="1868492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 Events</a:t>
            </a:r>
            <a:endParaRPr lang="en-US" dirty="0"/>
          </a:p>
        </p:txBody>
      </p:sp>
      <p:sp>
        <p:nvSpPr>
          <p:cNvPr id="3" name="Content Placeholder 2"/>
          <p:cNvSpPr>
            <a:spLocks noGrp="1"/>
          </p:cNvSpPr>
          <p:nvPr>
            <p:ph sz="half" idx="1"/>
          </p:nvPr>
        </p:nvSpPr>
        <p:spPr/>
        <p:txBody>
          <a:bodyPr>
            <a:normAutofit/>
          </a:bodyPr>
          <a:lstStyle/>
          <a:p>
            <a:r>
              <a:rPr lang="en-US" sz="2800" dirty="0" smtClean="0"/>
              <a:t>Engineering Formal</a:t>
            </a:r>
          </a:p>
          <a:p>
            <a:r>
              <a:rPr lang="en-US" sz="2800" dirty="0" smtClean="0"/>
              <a:t>8</a:t>
            </a:r>
            <a:r>
              <a:rPr lang="en-US" sz="2800" baseline="30000" dirty="0" smtClean="0"/>
              <a:t>th</a:t>
            </a:r>
            <a:r>
              <a:rPr lang="en-US" sz="2800" dirty="0" smtClean="0"/>
              <a:t> Grade Day</a:t>
            </a:r>
          </a:p>
          <a:p>
            <a:r>
              <a:rPr lang="en-US" sz="2800" dirty="0" smtClean="0"/>
              <a:t>Girl Scout Day</a:t>
            </a:r>
            <a:endParaRPr lang="en-US" sz="2800" dirty="0"/>
          </a:p>
        </p:txBody>
      </p:sp>
      <p:pic>
        <p:nvPicPr>
          <p:cNvPr id="5" name="Content Placeholder 4" descr="http://sphotos-b.xx.fbcdn.net/hphotos-snc7/430460_10150566368133269_1038612235_n.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581543" y="3890355"/>
            <a:ext cx="3371273" cy="252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sphotos-a.xx.fbcdn.net/hphotos-ash4/429154_10150595206653269_1081510735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0730" y="2427315"/>
            <a:ext cx="3371273" cy="252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2318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549</TotalTime>
  <Words>697</Words>
  <Application>Microsoft Office PowerPoint</Application>
  <PresentationFormat>Widescreen</PresentationFormat>
  <Paragraphs>129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 3</vt:lpstr>
      <vt:lpstr>Ion Boardroom</vt:lpstr>
      <vt:lpstr>Society of Women Engineers West Virginia University Section 1st General Meeting</vt:lpstr>
      <vt:lpstr>Agenda</vt:lpstr>
      <vt:lpstr>What is SWE?</vt:lpstr>
      <vt:lpstr>Officer Introductions</vt:lpstr>
      <vt:lpstr>Murder Mystery Lunch Event Lead: Megan Porter</vt:lpstr>
      <vt:lpstr>Trunk-or-Treat Date: Saturday, October 31st, 2015 (tentative)</vt:lpstr>
      <vt:lpstr>More Fall Semester Events</vt:lpstr>
      <vt:lpstr>More Fall Semester Events</vt:lpstr>
      <vt:lpstr>Spring Events</vt:lpstr>
      <vt:lpstr>Professional Development</vt:lpstr>
      <vt:lpstr>Mentoring</vt:lpstr>
      <vt:lpstr>Join  Societal  SWE!</vt:lpstr>
      <vt:lpstr>Join Societal SWE!</vt:lpstr>
      <vt:lpstr>Contact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Society of Women Engineers West Virginia University Section General Meeting</dc:title>
  <dc:creator>West Virginia University</dc:creator>
  <cp:lastModifiedBy>Rebecca Cokeley</cp:lastModifiedBy>
  <cp:revision>35</cp:revision>
  <dcterms:created xsi:type="dcterms:W3CDTF">2013-09-09T18:32:31Z</dcterms:created>
  <dcterms:modified xsi:type="dcterms:W3CDTF">2015-09-08T21:09:21Z</dcterms:modified>
</cp:coreProperties>
</file>