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63" r:id="rId4"/>
    <p:sldId id="272" r:id="rId5"/>
    <p:sldId id="273" r:id="rId6"/>
    <p:sldId id="284" r:id="rId7"/>
    <p:sldId id="271" r:id="rId8"/>
    <p:sldId id="282" r:id="rId9"/>
    <p:sldId id="283" r:id="rId10"/>
    <p:sldId id="267"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89" d="100"/>
          <a:sy n="89" d="100"/>
        </p:scale>
        <p:origin x="326"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62F59A-4679-44CD-9AAC-18D11746BB88}" type="datetimeFigureOut">
              <a:rPr lang="en-US" smtClean="0"/>
              <a:t>10/14/2015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C75C35-4103-4F26-85FF-1E87E756B9E3}" type="slidenum">
              <a:rPr lang="en-US" smtClean="0"/>
              <a:t>‹#›</a:t>
            </a:fld>
            <a:endParaRPr lang="en-US"/>
          </a:p>
        </p:txBody>
      </p:sp>
    </p:spTree>
    <p:extLst>
      <p:ext uri="{BB962C8B-B14F-4D97-AF65-F5344CB8AC3E}">
        <p14:creationId xmlns:p14="http://schemas.microsoft.com/office/powerpoint/2010/main" val="28648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38CE322A-EACA-4218-ACDC-AA6B8792D046}" type="datetimeFigureOut">
              <a:rPr lang="en-US" smtClean="0"/>
              <a:t>10/14/2015</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B7C87ED-B7EB-4ACD-862B-A9E0DB3F8D2C}" type="slidenum">
              <a:rPr lang="en-US" smtClean="0"/>
              <a:t>‹#›</a:t>
            </a:fld>
            <a:endParaRPr lang="en-US"/>
          </a:p>
        </p:txBody>
      </p:sp>
    </p:spTree>
    <p:extLst>
      <p:ext uri="{BB962C8B-B14F-4D97-AF65-F5344CB8AC3E}">
        <p14:creationId xmlns:p14="http://schemas.microsoft.com/office/powerpoint/2010/main" val="3540496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E322A-EACA-4218-ACDC-AA6B8792D046}"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B7C87ED-B7EB-4ACD-862B-A9E0DB3F8D2C}" type="slidenum">
              <a:rPr lang="en-US" smtClean="0"/>
              <a:t>‹#›</a:t>
            </a:fld>
            <a:endParaRPr lang="en-US"/>
          </a:p>
        </p:txBody>
      </p:sp>
    </p:spTree>
    <p:extLst>
      <p:ext uri="{BB962C8B-B14F-4D97-AF65-F5344CB8AC3E}">
        <p14:creationId xmlns:p14="http://schemas.microsoft.com/office/powerpoint/2010/main" val="2895311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CE322A-EACA-4218-ACDC-AA6B8792D046}"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B7C87ED-B7EB-4ACD-862B-A9E0DB3F8D2C}" type="slidenum">
              <a:rPr lang="en-US" smtClean="0"/>
              <a:t>‹#›</a:t>
            </a:fld>
            <a:endParaRPr lang="en-US"/>
          </a:p>
        </p:txBody>
      </p:sp>
    </p:spTree>
    <p:extLst>
      <p:ext uri="{BB962C8B-B14F-4D97-AF65-F5344CB8AC3E}">
        <p14:creationId xmlns:p14="http://schemas.microsoft.com/office/powerpoint/2010/main" val="2717824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CE322A-EACA-4218-ACDC-AA6B8792D046}"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B7C87ED-B7EB-4ACD-862B-A9E0DB3F8D2C}" type="slidenum">
              <a:rPr lang="en-US" smtClean="0"/>
              <a:t>‹#›</a:t>
            </a:fld>
            <a:endParaRPr lang="en-US"/>
          </a:p>
        </p:txBody>
      </p:sp>
    </p:spTree>
    <p:extLst>
      <p:ext uri="{BB962C8B-B14F-4D97-AF65-F5344CB8AC3E}">
        <p14:creationId xmlns:p14="http://schemas.microsoft.com/office/powerpoint/2010/main" val="941986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CE322A-EACA-4218-ACDC-AA6B8792D046}"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B7C87ED-B7EB-4ACD-862B-A9E0DB3F8D2C}" type="slidenum">
              <a:rPr lang="en-US" smtClean="0"/>
              <a:t>‹#›</a:t>
            </a:fld>
            <a:endParaRPr lang="en-US"/>
          </a:p>
        </p:txBody>
      </p:sp>
    </p:spTree>
    <p:extLst>
      <p:ext uri="{BB962C8B-B14F-4D97-AF65-F5344CB8AC3E}">
        <p14:creationId xmlns:p14="http://schemas.microsoft.com/office/powerpoint/2010/main" val="675203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8CE322A-EACA-4218-ACDC-AA6B8792D046}" type="datetimeFigureOut">
              <a:rPr lang="en-US" smtClean="0"/>
              <a:t>10/14/2015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7C87ED-B7EB-4ACD-862B-A9E0DB3F8D2C}" type="slidenum">
              <a:rPr lang="en-US" smtClean="0"/>
              <a:t>‹#›</a:t>
            </a:fld>
            <a:endParaRPr lang="en-US"/>
          </a:p>
        </p:txBody>
      </p:sp>
    </p:spTree>
    <p:extLst>
      <p:ext uri="{BB962C8B-B14F-4D97-AF65-F5344CB8AC3E}">
        <p14:creationId xmlns:p14="http://schemas.microsoft.com/office/powerpoint/2010/main" val="3982188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8CE322A-EACA-4218-ACDC-AA6B8792D046}" type="datetimeFigureOut">
              <a:rPr lang="en-US" smtClean="0"/>
              <a:t>10/14/2015</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0B7C87ED-B7EB-4ACD-862B-A9E0DB3F8D2C}" type="slidenum">
              <a:rPr lang="en-US" smtClean="0"/>
              <a:t>‹#›</a:t>
            </a:fld>
            <a:endParaRPr lang="en-US"/>
          </a:p>
        </p:txBody>
      </p:sp>
    </p:spTree>
    <p:extLst>
      <p:ext uri="{BB962C8B-B14F-4D97-AF65-F5344CB8AC3E}">
        <p14:creationId xmlns:p14="http://schemas.microsoft.com/office/powerpoint/2010/main" val="3750062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8CE322A-EACA-4218-ACDC-AA6B8792D046}"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C87ED-B7EB-4ACD-862B-A9E0DB3F8D2C}" type="slidenum">
              <a:rPr lang="en-US" smtClean="0"/>
              <a:t>‹#›</a:t>
            </a:fld>
            <a:endParaRPr lang="en-US"/>
          </a:p>
        </p:txBody>
      </p:sp>
    </p:spTree>
    <p:extLst>
      <p:ext uri="{BB962C8B-B14F-4D97-AF65-F5344CB8AC3E}">
        <p14:creationId xmlns:p14="http://schemas.microsoft.com/office/powerpoint/2010/main" val="7210706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8CE322A-EACA-4218-ACDC-AA6B8792D046}"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B7C87ED-B7EB-4ACD-862B-A9E0DB3F8D2C}" type="slidenum">
              <a:rPr lang="en-US" smtClean="0"/>
              <a:t>‹#›</a:t>
            </a:fld>
            <a:endParaRPr lang="en-US"/>
          </a:p>
        </p:txBody>
      </p:sp>
    </p:spTree>
    <p:extLst>
      <p:ext uri="{BB962C8B-B14F-4D97-AF65-F5344CB8AC3E}">
        <p14:creationId xmlns:p14="http://schemas.microsoft.com/office/powerpoint/2010/main" val="2478099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CE322A-EACA-4218-ACDC-AA6B8792D046}"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C87ED-B7EB-4ACD-862B-A9E0DB3F8D2C}" type="slidenum">
              <a:rPr lang="en-US" smtClean="0"/>
              <a:t>‹#›</a:t>
            </a:fld>
            <a:endParaRPr lang="en-US"/>
          </a:p>
        </p:txBody>
      </p:sp>
    </p:spTree>
    <p:extLst>
      <p:ext uri="{BB962C8B-B14F-4D97-AF65-F5344CB8AC3E}">
        <p14:creationId xmlns:p14="http://schemas.microsoft.com/office/powerpoint/2010/main" val="3785067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CE322A-EACA-4218-ACDC-AA6B8792D046}"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B7C87ED-B7EB-4ACD-862B-A9E0DB3F8D2C}" type="slidenum">
              <a:rPr lang="en-US" smtClean="0"/>
              <a:t>‹#›</a:t>
            </a:fld>
            <a:endParaRPr lang="en-US"/>
          </a:p>
        </p:txBody>
      </p:sp>
    </p:spTree>
    <p:extLst>
      <p:ext uri="{BB962C8B-B14F-4D97-AF65-F5344CB8AC3E}">
        <p14:creationId xmlns:p14="http://schemas.microsoft.com/office/powerpoint/2010/main" val="1601398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CE322A-EACA-4218-ACDC-AA6B8792D046}"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C87ED-B7EB-4ACD-862B-A9E0DB3F8D2C}" type="slidenum">
              <a:rPr lang="en-US" smtClean="0"/>
              <a:t>‹#›</a:t>
            </a:fld>
            <a:endParaRPr lang="en-US"/>
          </a:p>
        </p:txBody>
      </p:sp>
    </p:spTree>
    <p:extLst>
      <p:ext uri="{BB962C8B-B14F-4D97-AF65-F5344CB8AC3E}">
        <p14:creationId xmlns:p14="http://schemas.microsoft.com/office/powerpoint/2010/main" val="2814082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CE322A-EACA-4218-ACDC-AA6B8792D046}" type="datetimeFigureOut">
              <a:rPr lang="en-US" smtClean="0"/>
              <a:t>10/14/2015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7C87ED-B7EB-4ACD-862B-A9E0DB3F8D2C}" type="slidenum">
              <a:rPr lang="en-US" smtClean="0"/>
              <a:t>‹#›</a:t>
            </a:fld>
            <a:endParaRPr lang="en-US"/>
          </a:p>
        </p:txBody>
      </p:sp>
    </p:spTree>
    <p:extLst>
      <p:ext uri="{BB962C8B-B14F-4D97-AF65-F5344CB8AC3E}">
        <p14:creationId xmlns:p14="http://schemas.microsoft.com/office/powerpoint/2010/main" val="1948504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CE322A-EACA-4218-ACDC-AA6B8792D046}" type="datetimeFigureOut">
              <a:rPr lang="en-US" smtClean="0"/>
              <a:t>10/14/2015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7C87ED-B7EB-4ACD-862B-A9E0DB3F8D2C}" type="slidenum">
              <a:rPr lang="en-US" smtClean="0"/>
              <a:t>‹#›</a:t>
            </a:fld>
            <a:endParaRPr lang="en-US"/>
          </a:p>
        </p:txBody>
      </p:sp>
    </p:spTree>
    <p:extLst>
      <p:ext uri="{BB962C8B-B14F-4D97-AF65-F5344CB8AC3E}">
        <p14:creationId xmlns:p14="http://schemas.microsoft.com/office/powerpoint/2010/main" val="1446334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CE322A-EACA-4218-ACDC-AA6B8792D046}" type="datetimeFigureOut">
              <a:rPr lang="en-US" smtClean="0"/>
              <a:t>10/14/2015</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B7C87ED-B7EB-4ACD-862B-A9E0DB3F8D2C}" type="slidenum">
              <a:rPr lang="en-US" smtClean="0"/>
              <a:t>‹#›</a:t>
            </a:fld>
            <a:endParaRPr lang="en-US"/>
          </a:p>
        </p:txBody>
      </p:sp>
    </p:spTree>
    <p:extLst>
      <p:ext uri="{BB962C8B-B14F-4D97-AF65-F5344CB8AC3E}">
        <p14:creationId xmlns:p14="http://schemas.microsoft.com/office/powerpoint/2010/main" val="1096942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E322A-EACA-4218-ACDC-AA6B8792D046}"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B7C87ED-B7EB-4ACD-862B-A9E0DB3F8D2C}" type="slidenum">
              <a:rPr lang="en-US" smtClean="0"/>
              <a:t>‹#›</a:t>
            </a:fld>
            <a:endParaRPr lang="en-US"/>
          </a:p>
        </p:txBody>
      </p:sp>
    </p:spTree>
    <p:extLst>
      <p:ext uri="{BB962C8B-B14F-4D97-AF65-F5344CB8AC3E}">
        <p14:creationId xmlns:p14="http://schemas.microsoft.com/office/powerpoint/2010/main" val="1346289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E322A-EACA-4218-ACDC-AA6B8792D046}"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B7C87ED-B7EB-4ACD-862B-A9E0DB3F8D2C}" type="slidenum">
              <a:rPr lang="en-US" smtClean="0"/>
              <a:t>‹#›</a:t>
            </a:fld>
            <a:endParaRPr lang="en-US"/>
          </a:p>
        </p:txBody>
      </p:sp>
    </p:spTree>
    <p:extLst>
      <p:ext uri="{BB962C8B-B14F-4D97-AF65-F5344CB8AC3E}">
        <p14:creationId xmlns:p14="http://schemas.microsoft.com/office/powerpoint/2010/main" val="2390485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8CE322A-EACA-4218-ACDC-AA6B8792D046}" type="datetimeFigureOut">
              <a:rPr lang="en-US" smtClean="0"/>
              <a:t>10/14/2015</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B7C87ED-B7EB-4ACD-862B-A9E0DB3F8D2C}" type="slidenum">
              <a:rPr lang="en-US" smtClean="0"/>
              <a:t>‹#›</a:t>
            </a:fld>
            <a:endParaRPr lang="en-US"/>
          </a:p>
        </p:txBody>
      </p:sp>
    </p:spTree>
    <p:extLst>
      <p:ext uri="{BB962C8B-B14F-4D97-AF65-F5344CB8AC3E}">
        <p14:creationId xmlns:p14="http://schemas.microsoft.com/office/powerpoint/2010/main" val="12537124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facebook.com/WVU_SWE" TargetMode="External"/><Relationship Id="rId2" Type="http://schemas.openxmlformats.org/officeDocument/2006/relationships/hyperlink" Target="mailto:wvuswe@gmail.com" TargetMode="External"/><Relationship Id="rId1" Type="http://schemas.openxmlformats.org/officeDocument/2006/relationships/slideLayout" Target="../slideLayouts/slideLayout2.xml"/><Relationship Id="rId5" Type="http://schemas.openxmlformats.org/officeDocument/2006/relationships/hyperlink" Target="http://region.wordpress.com/" TargetMode="External"/><Relationship Id="rId4" Type="http://schemas.openxmlformats.org/officeDocument/2006/relationships/hyperlink" Target="http://swe.studentorgs.wvu.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7776" y="2099733"/>
            <a:ext cx="10490660" cy="2677648"/>
          </a:xfrm>
        </p:spPr>
        <p:txBody>
          <a:bodyPr/>
          <a:lstStyle/>
          <a:p>
            <a:r>
              <a:rPr lang="en-US" b="1" dirty="0" smtClean="0"/>
              <a:t>Society of Women Engineers</a:t>
            </a:r>
            <a:r>
              <a:rPr lang="en-US" dirty="0" smtClean="0"/>
              <a:t/>
            </a:r>
            <a:br>
              <a:rPr lang="en-US" dirty="0" smtClean="0"/>
            </a:br>
            <a:r>
              <a:rPr lang="en-US" dirty="0" smtClean="0"/>
              <a:t>West Virginia University Section</a:t>
            </a:r>
            <a:br>
              <a:rPr lang="en-US" dirty="0" smtClean="0"/>
            </a:br>
            <a:r>
              <a:rPr lang="en-US" sz="3200" dirty="0" smtClean="0"/>
              <a:t>2nd</a:t>
            </a:r>
            <a:r>
              <a:rPr lang="en-US" dirty="0" smtClean="0"/>
              <a:t> </a:t>
            </a:r>
            <a:r>
              <a:rPr lang="en-US" sz="3200" dirty="0" smtClean="0"/>
              <a:t>General Meeting</a:t>
            </a:r>
            <a:br>
              <a:rPr lang="en-US" sz="3200" dirty="0" smtClean="0"/>
            </a:br>
            <a:endParaRPr lang="en-US" dirty="0"/>
          </a:p>
        </p:txBody>
      </p:sp>
      <p:sp>
        <p:nvSpPr>
          <p:cNvPr id="3" name="Subtitle 2"/>
          <p:cNvSpPr>
            <a:spLocks noGrp="1"/>
          </p:cNvSpPr>
          <p:nvPr>
            <p:ph type="subTitle" idx="1"/>
          </p:nvPr>
        </p:nvSpPr>
        <p:spPr>
          <a:xfrm>
            <a:off x="897776" y="4777380"/>
            <a:ext cx="9082837" cy="861420"/>
          </a:xfrm>
        </p:spPr>
        <p:txBody>
          <a:bodyPr/>
          <a:lstStyle/>
          <a:p>
            <a:r>
              <a:rPr lang="en-US" dirty="0" err="1" smtClean="0"/>
              <a:t>WEDNEsday</a:t>
            </a:r>
            <a:r>
              <a:rPr lang="en-US" dirty="0" smtClean="0"/>
              <a:t>, October 14th, 2015</a:t>
            </a:r>
            <a:endParaRPr lang="en-US" dirty="0"/>
          </a:p>
        </p:txBody>
      </p:sp>
    </p:spTree>
    <p:extLst>
      <p:ext uri="{BB962C8B-B14F-4D97-AF65-F5344CB8AC3E}">
        <p14:creationId xmlns:p14="http://schemas.microsoft.com/office/powerpoint/2010/main" val="1894108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Spring Events</a:t>
            </a:r>
            <a:endParaRPr lang="en-US" dirty="0"/>
          </a:p>
        </p:txBody>
      </p:sp>
      <p:sp>
        <p:nvSpPr>
          <p:cNvPr id="3" name="Content Placeholder 2"/>
          <p:cNvSpPr>
            <a:spLocks noGrp="1"/>
          </p:cNvSpPr>
          <p:nvPr>
            <p:ph sz="half" idx="1"/>
          </p:nvPr>
        </p:nvSpPr>
        <p:spPr/>
        <p:txBody>
          <a:bodyPr>
            <a:normAutofit/>
          </a:bodyPr>
          <a:lstStyle/>
          <a:p>
            <a:r>
              <a:rPr lang="en-US" sz="2800" dirty="0" smtClean="0"/>
              <a:t>Regional Conference</a:t>
            </a:r>
          </a:p>
          <a:p>
            <a:pPr lvl="1"/>
            <a:r>
              <a:rPr lang="en-US" sz="2600" dirty="0" smtClean="0"/>
              <a:t>February 4-6 at University of </a:t>
            </a:r>
            <a:r>
              <a:rPr lang="en-US" sz="2600" dirty="0" err="1" smtClean="0"/>
              <a:t>Cinncinnati</a:t>
            </a:r>
            <a:endParaRPr lang="en-US" sz="2600" dirty="0" smtClean="0"/>
          </a:p>
          <a:p>
            <a:r>
              <a:rPr lang="en-US" sz="3000" dirty="0" smtClean="0"/>
              <a:t>Engineering Formal</a:t>
            </a:r>
          </a:p>
          <a:p>
            <a:pPr lvl="1"/>
            <a:r>
              <a:rPr lang="en-US" sz="2600" dirty="0" smtClean="0"/>
              <a:t>Date TBD </a:t>
            </a:r>
          </a:p>
        </p:txBody>
      </p:sp>
      <p:sp>
        <p:nvSpPr>
          <p:cNvPr id="4" name="Content Placeholder 3"/>
          <p:cNvSpPr>
            <a:spLocks noGrp="1"/>
          </p:cNvSpPr>
          <p:nvPr>
            <p:ph sz="half" idx="2"/>
          </p:nvPr>
        </p:nvSpPr>
        <p:spPr/>
        <p:txBody>
          <a:bodyPr>
            <a:normAutofit/>
          </a:bodyPr>
          <a:lstStyle/>
          <a:p>
            <a:r>
              <a:rPr lang="en-US" sz="2800" dirty="0" smtClean="0"/>
              <a:t>8</a:t>
            </a:r>
            <a:r>
              <a:rPr lang="en-US" sz="2800" baseline="30000" dirty="0" smtClean="0"/>
              <a:t>th</a:t>
            </a:r>
            <a:r>
              <a:rPr lang="en-US" sz="2800" dirty="0" smtClean="0"/>
              <a:t> Grade Day</a:t>
            </a:r>
          </a:p>
          <a:p>
            <a:pPr lvl="1"/>
            <a:r>
              <a:rPr lang="en-US" sz="2800" dirty="0" smtClean="0"/>
              <a:t>February 13th</a:t>
            </a:r>
          </a:p>
          <a:p>
            <a:r>
              <a:rPr lang="en-US" sz="2800" dirty="0" smtClean="0"/>
              <a:t>Girl Scout Day</a:t>
            </a:r>
          </a:p>
          <a:p>
            <a:pPr lvl="1"/>
            <a:r>
              <a:rPr lang="en-US" sz="2800" dirty="0" smtClean="0"/>
              <a:t>April 9th</a:t>
            </a:r>
          </a:p>
        </p:txBody>
      </p:sp>
    </p:spTree>
    <p:extLst>
      <p:ext uri="{BB962C8B-B14F-4D97-AF65-F5344CB8AC3E}">
        <p14:creationId xmlns:p14="http://schemas.microsoft.com/office/powerpoint/2010/main" val="2259231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E-mail:</a:t>
            </a:r>
          </a:p>
          <a:p>
            <a:pPr lvl="1"/>
            <a:r>
              <a:rPr lang="en-US" dirty="0" smtClean="0">
                <a:hlinkClick r:id="rId2"/>
              </a:rPr>
              <a:t>wvuswe@gmail.com</a:t>
            </a:r>
            <a:endParaRPr lang="en-US" dirty="0" smtClean="0"/>
          </a:p>
          <a:p>
            <a:r>
              <a:rPr lang="en-US" dirty="0" smtClean="0"/>
              <a:t>Facebook:</a:t>
            </a:r>
          </a:p>
          <a:p>
            <a:pPr lvl="1"/>
            <a:r>
              <a:rPr lang="en-US" dirty="0" smtClean="0">
                <a:hlinkClick r:id="rId3"/>
              </a:rPr>
              <a:t>www.facebook.com/WVU_SWE</a:t>
            </a:r>
            <a:endParaRPr lang="en-US" dirty="0"/>
          </a:p>
          <a:p>
            <a:r>
              <a:rPr lang="en-US" dirty="0" smtClean="0"/>
              <a:t>Twitter:</a:t>
            </a:r>
          </a:p>
          <a:p>
            <a:pPr lvl="1"/>
            <a:r>
              <a:rPr lang="en-US" dirty="0" smtClean="0"/>
              <a:t>@WVU_SWE </a:t>
            </a:r>
          </a:p>
          <a:p>
            <a:r>
              <a:rPr lang="en-US" dirty="0" smtClean="0"/>
              <a:t>Website: </a:t>
            </a:r>
          </a:p>
          <a:p>
            <a:pPr lvl="1"/>
            <a:r>
              <a:rPr lang="en-US" dirty="0">
                <a:hlinkClick r:id="rId4"/>
              </a:rPr>
              <a:t>http://swe.studentorgs.wvu.edu</a:t>
            </a:r>
            <a:r>
              <a:rPr lang="en-US" dirty="0" smtClean="0">
                <a:hlinkClick r:id="rId4"/>
              </a:rPr>
              <a:t>/</a:t>
            </a:r>
            <a:endParaRPr lang="en-US" dirty="0" smtClean="0"/>
          </a:p>
          <a:p>
            <a:r>
              <a:rPr lang="en-US" dirty="0" smtClean="0"/>
              <a:t>Region Blog:</a:t>
            </a:r>
          </a:p>
          <a:p>
            <a:pPr lvl="1"/>
            <a:r>
              <a:rPr lang="en-US" dirty="0" smtClean="0">
                <a:hlinkClick r:id="rId5"/>
              </a:rPr>
              <a:t>http://region.wordpress.com/</a:t>
            </a:r>
            <a:endParaRPr lang="en-US" dirty="0" smtClean="0"/>
          </a:p>
          <a:p>
            <a:pPr lvl="1"/>
            <a:endParaRPr lang="en-US" dirty="0"/>
          </a:p>
        </p:txBody>
      </p:sp>
    </p:spTree>
    <p:extLst>
      <p:ext uri="{BB962C8B-B14F-4D97-AF65-F5344CB8AC3E}">
        <p14:creationId xmlns:p14="http://schemas.microsoft.com/office/powerpoint/2010/main" val="166186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898" y="631768"/>
            <a:ext cx="3100215" cy="816032"/>
          </a:xfrm>
        </p:spPr>
        <p:txBody>
          <a:bodyPr/>
          <a:lstStyle/>
          <a:p>
            <a:r>
              <a:rPr lang="en-US" sz="4800" b="1" dirty="0" smtClean="0"/>
              <a:t>Agenda</a:t>
            </a:r>
            <a:endParaRPr lang="en-US" sz="4800" b="1" dirty="0"/>
          </a:p>
        </p:txBody>
      </p:sp>
      <p:sp>
        <p:nvSpPr>
          <p:cNvPr id="4" name="Text Placeholder 3"/>
          <p:cNvSpPr>
            <a:spLocks noGrp="1"/>
          </p:cNvSpPr>
          <p:nvPr>
            <p:ph type="body" sz="half" idx="2"/>
          </p:nvPr>
        </p:nvSpPr>
        <p:spPr>
          <a:xfrm>
            <a:off x="5814753" y="1039784"/>
            <a:ext cx="3649674" cy="4913584"/>
          </a:xfrm>
        </p:spPr>
        <p:txBody>
          <a:bodyPr>
            <a:noAutofit/>
          </a:bodyPr>
          <a:lstStyle/>
          <a:p>
            <a:pPr marL="285750" indent="-285750">
              <a:buFont typeface="Arial" panose="020B0604020202020204" pitchFamily="34" charset="0"/>
              <a:buChar char="•"/>
            </a:pPr>
            <a:r>
              <a:rPr lang="en-US" sz="3200" dirty="0" smtClean="0">
                <a:solidFill>
                  <a:schemeClr val="tx1"/>
                </a:solidFill>
              </a:rPr>
              <a:t>Trunk-or-Treat</a:t>
            </a:r>
          </a:p>
          <a:p>
            <a:pPr marL="285750" indent="-285750">
              <a:buFont typeface="Arial" panose="020B0604020202020204" pitchFamily="34" charset="0"/>
              <a:buChar char="•"/>
            </a:pPr>
            <a:r>
              <a:rPr lang="en-US" sz="3200" dirty="0" smtClean="0">
                <a:solidFill>
                  <a:schemeClr val="tx1"/>
                </a:solidFill>
              </a:rPr>
              <a:t>Fall Semester Events</a:t>
            </a:r>
          </a:p>
          <a:p>
            <a:pPr marL="285750" indent="-285750">
              <a:buFont typeface="Arial" panose="020B0604020202020204" pitchFamily="34" charset="0"/>
              <a:buChar char="•"/>
            </a:pPr>
            <a:r>
              <a:rPr lang="en-US" sz="3200" dirty="0" smtClean="0">
                <a:solidFill>
                  <a:schemeClr val="tx1"/>
                </a:solidFill>
              </a:rPr>
              <a:t>SWE Movie Night</a:t>
            </a:r>
          </a:p>
          <a:p>
            <a:pPr marL="285750" indent="-285750">
              <a:buFont typeface="Arial" panose="020B0604020202020204" pitchFamily="34" charset="0"/>
              <a:buChar char="•"/>
            </a:pPr>
            <a:r>
              <a:rPr lang="en-US" sz="3200" dirty="0" smtClean="0">
                <a:solidFill>
                  <a:schemeClr val="tx1"/>
                </a:solidFill>
              </a:rPr>
              <a:t>SWE Luncheon</a:t>
            </a:r>
          </a:p>
          <a:p>
            <a:pPr marL="285750" indent="-285750">
              <a:buFont typeface="Arial" panose="020B0604020202020204" pitchFamily="34" charset="0"/>
              <a:buChar char="•"/>
            </a:pPr>
            <a:r>
              <a:rPr lang="en-US" sz="3200" dirty="0" smtClean="0">
                <a:solidFill>
                  <a:schemeClr val="tx1"/>
                </a:solidFill>
              </a:rPr>
              <a:t>Spring Semester Events</a:t>
            </a:r>
          </a:p>
          <a:p>
            <a:pPr marL="285750" indent="-285750">
              <a:buFont typeface="Arial" panose="020B0604020202020204" pitchFamily="34" charset="0"/>
              <a:buChar char="•"/>
            </a:pPr>
            <a:endParaRPr lang="en-US" sz="3200" dirty="0" smtClean="0">
              <a:solidFill>
                <a:schemeClr val="tx1"/>
              </a:solidFill>
            </a:endParaRPr>
          </a:p>
          <a:p>
            <a:pPr marL="285750" indent="-285750">
              <a:buFont typeface="Arial" panose="020B0604020202020204" pitchFamily="34" charset="0"/>
              <a:buChar char="•"/>
            </a:pPr>
            <a:endParaRPr lang="en-US" sz="3200" dirty="0" smtClean="0">
              <a:solidFill>
                <a:schemeClr val="tx1"/>
              </a:solidFill>
            </a:endParaRPr>
          </a:p>
        </p:txBody>
      </p:sp>
    </p:spTree>
    <p:extLst>
      <p:ext uri="{BB962C8B-B14F-4D97-AF65-F5344CB8AC3E}">
        <p14:creationId xmlns:p14="http://schemas.microsoft.com/office/powerpoint/2010/main" val="638742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Trunk-or-Treat</a:t>
            </a:r>
            <a:br>
              <a:rPr lang="en-US" dirty="0" smtClean="0"/>
            </a:br>
            <a:r>
              <a:rPr lang="en-US" dirty="0" smtClean="0"/>
              <a:t>Date: Saturday, October 31</a:t>
            </a:r>
            <a:r>
              <a:rPr lang="en-US" baseline="30000" dirty="0" smtClean="0"/>
              <a:t>st</a:t>
            </a:r>
            <a:r>
              <a:rPr lang="en-US" dirty="0" smtClean="0"/>
              <a:t>, 2015 </a:t>
            </a:r>
            <a:endParaRPr lang="en-US" sz="2000" dirty="0"/>
          </a:p>
        </p:txBody>
      </p:sp>
      <p:sp>
        <p:nvSpPr>
          <p:cNvPr id="3" name="Content Placeholder 2"/>
          <p:cNvSpPr>
            <a:spLocks noGrp="1"/>
          </p:cNvSpPr>
          <p:nvPr>
            <p:ph sz="half" idx="1"/>
          </p:nvPr>
        </p:nvSpPr>
        <p:spPr/>
        <p:txBody>
          <a:bodyPr>
            <a:normAutofit fontScale="92500" lnSpcReduction="10000"/>
          </a:bodyPr>
          <a:lstStyle/>
          <a:p>
            <a:r>
              <a:rPr lang="en-US" dirty="0">
                <a:solidFill>
                  <a:schemeClr val="tx1"/>
                </a:solidFill>
              </a:rPr>
              <a:t>The Institute of Industrial Engineers will be hosting Trunk or Treat in the concourse level of the Coliseum this year. This is an annual community event where local families bring their children to trick or treat at various student organizations’ tables. Groups that participate in this event are encouraged to dress up in (kid-appropriate) Halloween costumes and to decorate their tables. Groups are responsible for purchasing their own candy—plan for approximately 1000 kids. </a:t>
            </a:r>
          </a:p>
          <a:p>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Theme: Inside Out</a:t>
            </a:r>
          </a:p>
          <a:p>
            <a:r>
              <a:rPr lang="en-US" dirty="0" smtClean="0"/>
              <a:t>Lead: Alex Anderson, Anna Gilpin</a:t>
            </a:r>
          </a:p>
          <a:p>
            <a:endParaRPr lang="en-US" dirty="0"/>
          </a:p>
        </p:txBody>
      </p:sp>
      <p:pic>
        <p:nvPicPr>
          <p:cNvPr id="5" name="Picture 13" descr="http://sphotos-b.xx.fbcdn.net/hphotos-prn1/64601_10150595197918269_212008359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81404" y="3516746"/>
            <a:ext cx="238125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descr="https://pbs.twimg.com/media/B1Tu6LTCYAA7Udq.jpg:lar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35346" y="4477109"/>
            <a:ext cx="3224363" cy="1813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5818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Fall Semester Events</a:t>
            </a:r>
            <a:endParaRPr lang="en-US" dirty="0"/>
          </a:p>
        </p:txBody>
      </p:sp>
      <p:sp>
        <p:nvSpPr>
          <p:cNvPr id="3" name="Content Placeholder 2"/>
          <p:cNvSpPr>
            <a:spLocks noGrp="1"/>
          </p:cNvSpPr>
          <p:nvPr>
            <p:ph sz="half" idx="1"/>
          </p:nvPr>
        </p:nvSpPr>
        <p:spPr/>
        <p:txBody>
          <a:bodyPr/>
          <a:lstStyle/>
          <a:p>
            <a:r>
              <a:rPr lang="en-US" dirty="0"/>
              <a:t> </a:t>
            </a:r>
            <a:r>
              <a:rPr lang="en-US" dirty="0" smtClean="0"/>
              <a:t>ASME </a:t>
            </a:r>
            <a:r>
              <a:rPr lang="en-US" dirty="0"/>
              <a:t>Pumpkin </a:t>
            </a:r>
            <a:r>
              <a:rPr lang="en-US" dirty="0" smtClean="0"/>
              <a:t>Drop (October 23)</a:t>
            </a:r>
            <a:endParaRPr lang="en-US" dirty="0"/>
          </a:p>
          <a:p>
            <a:pPr lvl="1"/>
            <a:r>
              <a:rPr lang="en-US" dirty="0"/>
              <a:t>The American Society of Mechanical Engineers along with the MAE Department will host the pumpkin drop. Volunteers will be needed to help run various aspects of the event. The event will run from 8 a.m. until 3 p.m</a:t>
            </a:r>
            <a:r>
              <a:rPr lang="en-US" dirty="0" smtClean="0"/>
              <a:t>.</a:t>
            </a:r>
          </a:p>
          <a:p>
            <a:pPr lvl="1"/>
            <a:r>
              <a:rPr lang="en-US" dirty="0" smtClean="0"/>
              <a:t>ASCE Run For Your Life 5k (October 24)</a:t>
            </a:r>
          </a:p>
          <a:p>
            <a:pPr lvl="2"/>
            <a:r>
              <a:rPr lang="en-US" dirty="0" smtClean="0"/>
              <a:t>If you like running, support ASCE</a:t>
            </a:r>
          </a:p>
          <a:p>
            <a:pPr lvl="2"/>
            <a:r>
              <a:rPr lang="en-US" dirty="0" smtClean="0"/>
              <a:t>Registration is $5</a:t>
            </a:r>
          </a:p>
          <a:p>
            <a:pPr lvl="2"/>
            <a:r>
              <a:rPr lang="en-US" dirty="0" smtClean="0"/>
              <a:t>The race starts at the rec center at 9AM</a:t>
            </a:r>
            <a:endParaRPr lang="en-US" dirty="0"/>
          </a:p>
          <a:p>
            <a:endParaRPr lang="en-US" dirty="0"/>
          </a:p>
        </p:txBody>
      </p:sp>
      <p:sp>
        <p:nvSpPr>
          <p:cNvPr id="4" name="Content Placeholder 3"/>
          <p:cNvSpPr>
            <a:spLocks noGrp="1"/>
          </p:cNvSpPr>
          <p:nvPr>
            <p:ph sz="half" idx="2"/>
          </p:nvPr>
        </p:nvSpPr>
        <p:spPr/>
        <p:txBody>
          <a:bodyPr/>
          <a:lstStyle/>
          <a:p>
            <a:r>
              <a:rPr lang="en-US" dirty="0" smtClean="0"/>
              <a:t>WVU </a:t>
            </a:r>
            <a:r>
              <a:rPr lang="en-US" dirty="0"/>
              <a:t>Open </a:t>
            </a:r>
            <a:r>
              <a:rPr lang="en-US" dirty="0" smtClean="0"/>
              <a:t>House (October 17)</a:t>
            </a:r>
          </a:p>
          <a:p>
            <a:r>
              <a:rPr lang="en-US" dirty="0" smtClean="0"/>
              <a:t>WVU </a:t>
            </a:r>
            <a:r>
              <a:rPr lang="en-US" dirty="0"/>
              <a:t>Open </a:t>
            </a:r>
            <a:r>
              <a:rPr lang="en-US" dirty="0" smtClean="0"/>
              <a:t>House (October 24)</a:t>
            </a:r>
          </a:p>
          <a:p>
            <a:pPr lvl="1"/>
            <a:r>
              <a:rPr lang="en-US" dirty="0" smtClean="0"/>
              <a:t>Volunteers will be needed for both open houses from 9-12</a:t>
            </a:r>
            <a:endParaRPr lang="en-US" dirty="0"/>
          </a:p>
          <a:p>
            <a:endParaRPr lang="en-US" dirty="0"/>
          </a:p>
        </p:txBody>
      </p:sp>
    </p:spTree>
    <p:extLst>
      <p:ext uri="{BB962C8B-B14F-4D97-AF65-F5344CB8AC3E}">
        <p14:creationId xmlns:p14="http://schemas.microsoft.com/office/powerpoint/2010/main" val="919008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Fall Semester Events</a:t>
            </a:r>
            <a:endParaRPr lang="en-US" dirty="0"/>
          </a:p>
        </p:txBody>
      </p:sp>
      <p:sp>
        <p:nvSpPr>
          <p:cNvPr id="3" name="Content Placeholder 2"/>
          <p:cNvSpPr>
            <a:spLocks noGrp="1"/>
          </p:cNvSpPr>
          <p:nvPr>
            <p:ph sz="half" idx="1"/>
          </p:nvPr>
        </p:nvSpPr>
        <p:spPr/>
        <p:txBody>
          <a:bodyPr/>
          <a:lstStyle/>
          <a:p>
            <a:r>
              <a:rPr lang="en-US" dirty="0" smtClean="0"/>
              <a:t>High School Visitation Day (October 31st)</a:t>
            </a:r>
          </a:p>
          <a:p>
            <a:pPr lvl="1"/>
            <a:r>
              <a:rPr lang="en-US" dirty="0"/>
              <a:t>This College sponsored event is a day where high school students are invited to come to the College and meet current students and faculty, while learning more about two departments of their </a:t>
            </a:r>
            <a:r>
              <a:rPr lang="en-US" dirty="0" smtClean="0"/>
              <a:t>choice</a:t>
            </a:r>
          </a:p>
          <a:p>
            <a:pPr lvl="1"/>
            <a:r>
              <a:rPr lang="en-US" dirty="0" smtClean="0"/>
              <a:t>Lots of volunteers needed</a:t>
            </a:r>
            <a:endParaRPr lang="en-US" dirty="0"/>
          </a:p>
        </p:txBody>
      </p:sp>
      <p:sp>
        <p:nvSpPr>
          <p:cNvPr id="4" name="Content Placeholder 3"/>
          <p:cNvSpPr>
            <a:spLocks noGrp="1"/>
          </p:cNvSpPr>
          <p:nvPr>
            <p:ph sz="half" idx="2"/>
          </p:nvPr>
        </p:nvSpPr>
        <p:spPr/>
        <p:txBody>
          <a:bodyPr/>
          <a:lstStyle/>
          <a:p>
            <a:r>
              <a:rPr lang="en-US" dirty="0" smtClean="0"/>
              <a:t>Operation Christmas Child </a:t>
            </a:r>
            <a:r>
              <a:rPr lang="en-US" dirty="0" smtClean="0"/>
              <a:t>(November)</a:t>
            </a:r>
            <a:endParaRPr lang="en-US" dirty="0" smtClean="0"/>
          </a:p>
          <a:p>
            <a:r>
              <a:rPr lang="en-US" dirty="0" smtClean="0"/>
              <a:t>Lead</a:t>
            </a:r>
            <a:r>
              <a:rPr lang="en-US" dirty="0"/>
              <a:t>: </a:t>
            </a:r>
            <a:r>
              <a:rPr lang="en-US" dirty="0" smtClean="0"/>
              <a:t>Hannah Bartlett</a:t>
            </a:r>
            <a:endParaRPr lang="en-US" dirty="0"/>
          </a:p>
          <a:p>
            <a:pPr lvl="1"/>
            <a:r>
              <a:rPr lang="en-US" dirty="0">
                <a:solidFill>
                  <a:schemeClr val="tx1"/>
                </a:solidFill>
              </a:rPr>
              <a:t>This is a SWE sponsored event that takes place around the end of the fall semester making gift boxes to send to countries in need.</a:t>
            </a:r>
          </a:p>
          <a:p>
            <a:endParaRPr lang="en-US" dirty="0"/>
          </a:p>
        </p:txBody>
      </p:sp>
    </p:spTree>
    <p:extLst>
      <p:ext uri="{BB962C8B-B14F-4D97-AF65-F5344CB8AC3E}">
        <p14:creationId xmlns:p14="http://schemas.microsoft.com/office/powerpoint/2010/main" val="4213703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Lego League Tournament</a:t>
            </a:r>
            <a:br>
              <a:rPr lang="en-US" dirty="0" smtClean="0"/>
            </a:br>
            <a:r>
              <a:rPr lang="en-US" dirty="0" smtClean="0"/>
              <a:t>Date: November 14</a:t>
            </a:r>
            <a:r>
              <a:rPr lang="en-US" baseline="30000" dirty="0" smtClean="0"/>
              <a:t>th</a:t>
            </a:r>
            <a:r>
              <a:rPr lang="en-US" dirty="0" smtClean="0"/>
              <a:t>, 2015</a:t>
            </a:r>
            <a:endParaRPr lang="en-US" dirty="0"/>
          </a:p>
        </p:txBody>
      </p:sp>
      <p:sp>
        <p:nvSpPr>
          <p:cNvPr id="5" name="Content Placeholder 4"/>
          <p:cNvSpPr>
            <a:spLocks noGrp="1"/>
          </p:cNvSpPr>
          <p:nvPr>
            <p:ph idx="1"/>
          </p:nvPr>
        </p:nvSpPr>
        <p:spPr/>
        <p:txBody>
          <a:bodyPr/>
          <a:lstStyle/>
          <a:p>
            <a:r>
              <a:rPr lang="en-US" dirty="0" smtClean="0"/>
              <a:t>Robotics competition for children at Jackson’s Mill (Weston, WV) </a:t>
            </a:r>
          </a:p>
          <a:p>
            <a:r>
              <a:rPr lang="en-US" dirty="0" smtClean="0"/>
              <a:t>Volunteers needed as judges, referees, and miscellaneous help throughout the day</a:t>
            </a:r>
          </a:p>
          <a:p>
            <a:r>
              <a:rPr lang="en-US" dirty="0" smtClean="0"/>
              <a:t>Prior robotics experience is not required</a:t>
            </a:r>
          </a:p>
          <a:p>
            <a:r>
              <a:rPr lang="en-US" dirty="0" smtClean="0"/>
              <a:t>Email the SWE account if you are interested</a:t>
            </a:r>
            <a:endParaRPr lang="en-US" dirty="0"/>
          </a:p>
        </p:txBody>
      </p:sp>
    </p:spTree>
    <p:extLst>
      <p:ext uri="{BB962C8B-B14F-4D97-AF65-F5344CB8AC3E}">
        <p14:creationId xmlns:p14="http://schemas.microsoft.com/office/powerpoint/2010/main" val="2767574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SWE Movie Night!</a:t>
            </a:r>
            <a:endParaRPr lang="en-US" dirty="0"/>
          </a:p>
        </p:txBody>
      </p:sp>
      <p:sp>
        <p:nvSpPr>
          <p:cNvPr id="3" name="Content Placeholder 2"/>
          <p:cNvSpPr>
            <a:spLocks noGrp="1"/>
          </p:cNvSpPr>
          <p:nvPr>
            <p:ph sz="half" idx="1"/>
          </p:nvPr>
        </p:nvSpPr>
        <p:spPr/>
        <p:txBody>
          <a:bodyPr/>
          <a:lstStyle/>
          <a:p>
            <a:r>
              <a:rPr lang="en-US" dirty="0" smtClean="0"/>
              <a:t>SWE trip to the movies to watch the Martian Friday, October 16</a:t>
            </a:r>
            <a:r>
              <a:rPr lang="en-US" baseline="30000" dirty="0" smtClean="0"/>
              <a:t>th</a:t>
            </a:r>
            <a:endParaRPr lang="en-US" dirty="0" smtClean="0"/>
          </a:p>
          <a:p>
            <a:r>
              <a:rPr lang="en-US" dirty="0" smtClean="0"/>
              <a:t>Meet at the Freshman atrium (outside the ELC) at 7:00 to carpool</a:t>
            </a:r>
          </a:p>
          <a:p>
            <a:r>
              <a:rPr lang="en-US" dirty="0" smtClean="0"/>
              <a:t>Movie time is 7:30 at Carmike Cinemas (Morgantown Mall)</a:t>
            </a:r>
            <a:endParaRPr lang="en-US" dirty="0"/>
          </a:p>
        </p:txBody>
      </p:sp>
      <p:pic>
        <p:nvPicPr>
          <p:cNvPr id="1026" name="Picture 2" descr="http://t2.gstatic.com/images?q=tbn:ANd9GcTkKPZ7EIOafEsemyn6zTIDeGYthKC_Okgxi1eX6diuOT3xKWXQ"/>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464898" y="1374736"/>
            <a:ext cx="3343999" cy="501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7320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Luncheon with Carol </a:t>
            </a:r>
            <a:r>
              <a:rPr lang="en-US" dirty="0" err="1" smtClean="0"/>
              <a:t>Battershell</a:t>
            </a:r>
            <a:r>
              <a:rPr lang="en-US" dirty="0" smtClean="0"/>
              <a:t/>
            </a:r>
            <a:br>
              <a:rPr lang="en-US" dirty="0" smtClean="0"/>
            </a:br>
            <a:r>
              <a:rPr lang="en-US" sz="2400" dirty="0" smtClean="0"/>
              <a:t>November </a:t>
            </a:r>
            <a:r>
              <a:rPr lang="en-US" sz="2400" dirty="0" smtClean="0"/>
              <a:t>11, </a:t>
            </a:r>
            <a:r>
              <a:rPr lang="en-US" sz="2400" dirty="0" smtClean="0"/>
              <a:t>12PM</a:t>
            </a:r>
            <a:endParaRPr lang="en-US" dirty="0"/>
          </a:p>
        </p:txBody>
      </p:sp>
      <p:sp>
        <p:nvSpPr>
          <p:cNvPr id="3" name="Content Placeholder 2"/>
          <p:cNvSpPr>
            <a:spLocks noGrp="1"/>
          </p:cNvSpPr>
          <p:nvPr>
            <p:ph idx="1"/>
          </p:nvPr>
        </p:nvSpPr>
        <p:spPr/>
        <p:txBody>
          <a:bodyPr/>
          <a:lstStyle/>
          <a:p>
            <a:r>
              <a:rPr lang="en-US" dirty="0" smtClean="0"/>
              <a:t>SWE is hosting a lunch with Carol </a:t>
            </a:r>
            <a:r>
              <a:rPr lang="en-US" dirty="0" err="1" smtClean="0"/>
              <a:t>Battershell</a:t>
            </a:r>
            <a:r>
              <a:rPr lang="en-US" dirty="0" smtClean="0"/>
              <a:t> November 11 at 12PM in AERB (new engineering building) in room 120.</a:t>
            </a:r>
          </a:p>
          <a:p>
            <a:r>
              <a:rPr lang="en-US" dirty="0" smtClean="0"/>
              <a:t>We have room for 30 people to attend</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572108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Carol </a:t>
            </a:r>
            <a:r>
              <a:rPr lang="en-US" dirty="0" err="1" smtClean="0"/>
              <a:t>Battershell</a:t>
            </a:r>
            <a:r>
              <a:rPr lang="en-US" dirty="0" smtClean="0"/>
              <a:t/>
            </a:r>
            <a:br>
              <a:rPr lang="en-US" dirty="0" smtClean="0"/>
            </a:br>
            <a:r>
              <a:rPr lang="en-US" sz="2400" dirty="0" smtClean="0"/>
              <a:t>Deputy Director of Energy Policy and Systems Analysis</a:t>
            </a:r>
            <a:endParaRPr lang="en-US" sz="2400" dirty="0"/>
          </a:p>
        </p:txBody>
      </p:sp>
      <p:sp>
        <p:nvSpPr>
          <p:cNvPr id="3" name="Content Placeholder 2"/>
          <p:cNvSpPr>
            <a:spLocks noGrp="1"/>
          </p:cNvSpPr>
          <p:nvPr>
            <p:ph idx="1"/>
          </p:nvPr>
        </p:nvSpPr>
        <p:spPr/>
        <p:txBody>
          <a:bodyPr>
            <a:normAutofit fontScale="62500" lnSpcReduction="20000"/>
          </a:bodyPr>
          <a:lstStyle/>
          <a:p>
            <a:r>
              <a:rPr lang="en-US" dirty="0" smtClean="0"/>
              <a:t>Carol </a:t>
            </a:r>
            <a:r>
              <a:rPr lang="en-US" dirty="0"/>
              <a:t>joined the Department of Energy, Energy Efficiency and Renewable Energy (EERE) after 25 years in the energy industry with Standard Oil and BP.  In 2008 and 2009 she led the technical evaluation for the $25 billion Advanced Technology Vehicle Manufacturing Program as well as the $2.3 billion Advanced Energy Manufacturing Tax Credit initiative.  In 2010 she took over management of EERE field operations, including direct leadership of the Golden, Colorado office which provides service for all of EERE.  This office typically is responsible for about $1billion of clean energy grants and research projects and during the Recovery Act managed $7 billion of grants, research and construction.  In 2013 she joined the new DOE office of Energy Policy and Systems Analysis where she was a key contributor on the multi-Agency Quadrennial Energy Review.</a:t>
            </a:r>
          </a:p>
          <a:p>
            <a:r>
              <a:rPr lang="en-US" dirty="0"/>
              <a:t>Her last roles at BP included:</a:t>
            </a:r>
          </a:p>
          <a:p>
            <a:r>
              <a:rPr lang="en-US" dirty="0"/>
              <a:t>·         Vice President, Policy and Strategy for BP Alternative Energy where she was instrumental in developing the strategy and business case for an $8 billion investment to launch and grow the new BP Alternative Energy division, and </a:t>
            </a:r>
          </a:p>
          <a:p>
            <a:r>
              <a:rPr lang="en-US" dirty="0"/>
              <a:t>·         Vice President, Renewables and Alternative Fuels where she directed BP's global activities in hydrogen research and wind power, as well as managed BP's "green energy" marketing and consulting company.  </a:t>
            </a:r>
          </a:p>
          <a:p>
            <a:r>
              <a:rPr lang="en-US" dirty="0"/>
              <a:t>Additional energy industry positions have included operations and strategy roles in retail fuels marketing, strategy and financial roles in business-to-business fuels marketing, as well a corporate role in environmental policy and a development role as chief of staff to one of BP's most senior executives. She began her career as a refinery engineer in Ohio.</a:t>
            </a:r>
          </a:p>
          <a:p>
            <a:r>
              <a:rPr lang="en-US" dirty="0"/>
              <a:t>Carol has a BS in engineering from Purdue University where she specialized in environmental engineering and an MBA from Case Western Reserve University.</a:t>
            </a:r>
          </a:p>
          <a:p>
            <a:r>
              <a:rPr lang="en-US" dirty="0"/>
              <a:t>She has worked in a variety of locations in the United States, and has spent ten years living and working in Europe.</a:t>
            </a:r>
          </a:p>
          <a:p>
            <a:endParaRPr lang="en-US" dirty="0"/>
          </a:p>
        </p:txBody>
      </p:sp>
    </p:spTree>
    <p:extLst>
      <p:ext uri="{BB962C8B-B14F-4D97-AF65-F5344CB8AC3E}">
        <p14:creationId xmlns:p14="http://schemas.microsoft.com/office/powerpoint/2010/main" val="22909664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1604</TotalTime>
  <Words>428</Words>
  <Application>Microsoft Office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3</vt:lpstr>
      <vt:lpstr>Ion Boardroom</vt:lpstr>
      <vt:lpstr>Society of Women Engineers West Virginia University Section 2nd General Meeting </vt:lpstr>
      <vt:lpstr>Agenda</vt:lpstr>
      <vt:lpstr>Trunk-or-Treat Date: Saturday, October 31st, 2015 </vt:lpstr>
      <vt:lpstr>More Fall Semester Events</vt:lpstr>
      <vt:lpstr>More Fall Semester Events</vt:lpstr>
      <vt:lpstr>FIRST Lego League Tournament Date: November 14th, 2015</vt:lpstr>
      <vt:lpstr>SWE Movie Night!</vt:lpstr>
      <vt:lpstr>Luncheon with Carol Battershell November 11, 12PM</vt:lpstr>
      <vt:lpstr>Carol Battershell Deputy Director of Energy Policy and Systems Analysis</vt:lpstr>
      <vt:lpstr>Spring Events</vt:lpstr>
      <vt:lpstr>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Society of Women Engineers West Virginia University Section General Meeting</dc:title>
  <dc:creator>West Virginia University</dc:creator>
  <cp:lastModifiedBy>Rebecca Cokeley</cp:lastModifiedBy>
  <cp:revision>49</cp:revision>
  <dcterms:created xsi:type="dcterms:W3CDTF">2013-09-09T18:32:31Z</dcterms:created>
  <dcterms:modified xsi:type="dcterms:W3CDTF">2015-10-14T21:22:41Z</dcterms:modified>
</cp:coreProperties>
</file>